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15-03-23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841270"/>
            <a:ext cx="6498158" cy="2407596"/>
          </a:xfrm>
        </p:spPr>
        <p:txBody>
          <a:bodyPr/>
          <a:lstStyle/>
          <a:p>
            <a:r>
              <a:rPr lang="en-US" dirty="0" smtClean="0"/>
              <a:t>NUTRITION AND ATHLETIC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942" y="2308537"/>
            <a:ext cx="6241012" cy="1492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Olympic-athletes-e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2" y="3299013"/>
            <a:ext cx="6003907" cy="34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Meat, poultry, fish or shellfish</a:t>
            </a:r>
          </a:p>
          <a:p>
            <a:r>
              <a:rPr lang="en-US" dirty="0" smtClean="0"/>
              <a:t>Beans, peas</a:t>
            </a:r>
          </a:p>
          <a:p>
            <a:r>
              <a:rPr lang="en-US" dirty="0" smtClean="0"/>
              <a:t>1 egg</a:t>
            </a:r>
          </a:p>
          <a:p>
            <a:r>
              <a:rPr lang="en-US" dirty="0" smtClean="0"/>
              <a:t>Cheese, cottage cheese, nuts, seeds, hummus, milk</a:t>
            </a:r>
          </a:p>
          <a:p>
            <a:r>
              <a:rPr lang="en-US" dirty="0" smtClean="0"/>
              <a:t>Yogurt, </a:t>
            </a:r>
            <a:r>
              <a:rPr lang="en-US" dirty="0" err="1" smtClean="0"/>
              <a:t>greek</a:t>
            </a:r>
            <a:r>
              <a:rPr lang="en-US" dirty="0" smtClean="0"/>
              <a:t> yogurt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nforgraphic_Prote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2" t="2805" r="-11349"/>
          <a:stretch/>
        </p:blipFill>
        <p:spPr>
          <a:xfrm>
            <a:off x="549275" y="107576"/>
            <a:ext cx="8042275" cy="6560707"/>
          </a:xfrm>
        </p:spPr>
      </p:pic>
    </p:spTree>
    <p:extLst>
      <p:ext uri="{BB962C8B-B14F-4D97-AF65-F5344CB8AC3E}">
        <p14:creationId xmlns:p14="http://schemas.microsoft.com/office/powerpoint/2010/main" val="61368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Carbs provide energy for muscles &amp; brain, especially during physical activity</a:t>
            </a:r>
          </a:p>
          <a:p>
            <a:r>
              <a:rPr lang="en-US" dirty="0" smtClean="0"/>
              <a:t>High carb diets are associated with:</a:t>
            </a:r>
          </a:p>
          <a:p>
            <a:r>
              <a:rPr lang="en-US" dirty="0" smtClean="0"/>
              <a:t>Greater endurance, faster time trial performances, lower rates of perceived exertion</a:t>
            </a:r>
          </a:p>
          <a:p>
            <a:r>
              <a:rPr lang="en-US" dirty="0" smtClean="0"/>
              <a:t>Daily need is based on body weight: 6-10g/kg of body weight</a:t>
            </a:r>
          </a:p>
          <a:p>
            <a:r>
              <a:rPr lang="en-US" dirty="0" smtClean="0"/>
              <a:t>Also looked at as a % of daily calories 45-65%</a:t>
            </a:r>
          </a:p>
          <a:p>
            <a:r>
              <a:rPr lang="en-US" dirty="0" smtClean="0"/>
              <a:t>Example:165lb (75kg) athlete</a:t>
            </a:r>
          </a:p>
          <a:p>
            <a:r>
              <a:rPr lang="en-US" dirty="0" smtClean="0"/>
              <a:t>75kg x 6g = 450 g carb/day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0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slice of bread, ½ cup rice, pasta, ½ cup corn or mashed potato</a:t>
            </a:r>
          </a:p>
          <a:p>
            <a:r>
              <a:rPr lang="en-US" dirty="0" smtClean="0"/>
              <a:t>½ a potato, 3 cups popcorn, ¼ large bagel</a:t>
            </a:r>
          </a:p>
          <a:p>
            <a:r>
              <a:rPr lang="en-US" dirty="0" smtClean="0"/>
              <a:t>½ hamburger or hotdog bun, 1 cup milk</a:t>
            </a:r>
          </a:p>
          <a:p>
            <a:r>
              <a:rPr lang="en-US" dirty="0" smtClean="0"/>
              <a:t>1 piece of fruit, 1 cup blueberries, 2 cups strawberries, ¼ cup dried fruit, ½ cup juice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9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ood-pyramid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91" r="-12791"/>
          <a:stretch>
            <a:fillRect/>
          </a:stretch>
        </p:blipFill>
        <p:spPr>
          <a:xfrm>
            <a:off x="549275" y="0"/>
            <a:ext cx="8042276" cy="6858000"/>
          </a:xfrm>
        </p:spPr>
      </p:pic>
    </p:spTree>
    <p:extLst>
      <p:ext uri="{BB962C8B-B14F-4D97-AF65-F5344CB8AC3E}">
        <p14:creationId xmlns:p14="http://schemas.microsoft.com/office/powerpoint/2010/main" val="206183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Fat is essential in the diet for both health &amp; athletic performance</a:t>
            </a:r>
          </a:p>
          <a:p>
            <a:r>
              <a:rPr lang="en-US" dirty="0" smtClean="0"/>
              <a:t>Fats provide energy</a:t>
            </a:r>
          </a:p>
          <a:p>
            <a:r>
              <a:rPr lang="en-US" dirty="0" smtClean="0"/>
              <a:t>The brain is nearly 60% fat</a:t>
            </a:r>
          </a:p>
          <a:p>
            <a:r>
              <a:rPr lang="en-US" dirty="0" smtClean="0"/>
              <a:t>Fats are a component of hormones &amp; cell membranes</a:t>
            </a:r>
          </a:p>
          <a:p>
            <a:r>
              <a:rPr lang="en-US" dirty="0" smtClean="0"/>
              <a:t>Percentage of daily calories: 25-35%</a:t>
            </a:r>
          </a:p>
          <a:p>
            <a:r>
              <a:rPr lang="en-US" dirty="0" smtClean="0"/>
              <a:t>Don’t need to pay special attention to daily fat intake</a:t>
            </a:r>
          </a:p>
          <a:p>
            <a:r>
              <a:rPr lang="en-US" dirty="0" smtClean="0"/>
              <a:t>Instead, eat from all food groups, include added fats &amp; eat enough to maintain a healthy weight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3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Meat, eggs, nuts, seeds, peanut &amp; almond butter, soy products, milk (except skim), yogurt, cheese</a:t>
            </a:r>
          </a:p>
          <a:p>
            <a:r>
              <a:rPr lang="en-US" dirty="0" smtClean="0"/>
              <a:t>Added fats such as butter, margarine, oil, salad dressing, mayonnaise, sour cream, etc.</a:t>
            </a:r>
            <a:endParaRPr lang="en-US" dirty="0"/>
          </a:p>
        </p:txBody>
      </p:sp>
      <p:pic>
        <p:nvPicPr>
          <p:cNvPr id="4" name="Picture 3" descr="F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44" y="3505139"/>
            <a:ext cx="3619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0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4117"/>
          </a:xfrm>
        </p:spPr>
        <p:txBody>
          <a:bodyPr/>
          <a:lstStyle/>
          <a:p>
            <a:r>
              <a:rPr lang="en-US" dirty="0" smtClean="0"/>
              <a:t>SAMPLE MEAL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21692"/>
            <a:ext cx="8042276" cy="5097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BREAKFAST: 2 slices toast with peanut butter        	              250ml 1%milk, 1 banana</a:t>
            </a:r>
          </a:p>
          <a:p>
            <a:pPr marL="0" indent="0">
              <a:buNone/>
            </a:pPr>
            <a:r>
              <a:rPr lang="en-US" dirty="0" smtClean="0"/>
              <a:t>LUNCH: wrap with turkey, cheese, lettuce, tomato,  </a:t>
            </a:r>
          </a:p>
          <a:p>
            <a:pPr marL="1263650" lvl="4" indent="0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 Ranch,  1 apple, 1 juice box  </a:t>
            </a:r>
          </a:p>
          <a:p>
            <a:pPr marL="0" lvl="4" indent="0">
              <a:buNone/>
            </a:pPr>
            <a:r>
              <a:rPr lang="en-US" sz="2400" dirty="0" smtClean="0"/>
              <a:t>SNACK: </a:t>
            </a:r>
            <a:r>
              <a:rPr lang="en-US" sz="2200" dirty="0" smtClean="0"/>
              <a:t>100g yogurt, ½ cup berries, 1/3 cup granola</a:t>
            </a:r>
          </a:p>
          <a:p>
            <a:pPr marL="0" lvl="4" indent="0">
              <a:buNone/>
            </a:pPr>
            <a:r>
              <a:rPr lang="en-US" sz="2200" dirty="0" smtClean="0"/>
              <a:t>DINNER:1 cup pasta with </a:t>
            </a:r>
            <a:r>
              <a:rPr lang="en-US" sz="2200" dirty="0" err="1" smtClean="0"/>
              <a:t>alfredo</a:t>
            </a:r>
            <a:r>
              <a:rPr lang="en-US" sz="2200" dirty="0" smtClean="0"/>
              <a:t> sauce, 6oz chicken ,</a:t>
            </a:r>
          </a:p>
          <a:p>
            <a:pPr marL="0" lvl="4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1/2cup broccoli, 1 cup salad with dressing,  </a:t>
            </a:r>
          </a:p>
          <a:p>
            <a:pPr marL="0" lvl="4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       250ml milk</a:t>
            </a:r>
          </a:p>
          <a:p>
            <a:pPr marL="0" lvl="4" indent="0">
              <a:buNone/>
            </a:pPr>
            <a:r>
              <a:rPr lang="en-US" sz="2200" dirty="0" smtClean="0"/>
              <a:t>SNACK: 250ml milk &amp; 2 cookies	</a:t>
            </a:r>
          </a:p>
          <a:p>
            <a:pPr marL="0" lvl="4" indent="0">
              <a:buNone/>
            </a:pPr>
            <a:endParaRPr lang="en-US" sz="2200" dirty="0"/>
          </a:p>
          <a:p>
            <a:pPr marL="0" lvl="4" indent="0">
              <a:buNone/>
            </a:pPr>
            <a:r>
              <a:rPr lang="en-US" sz="2200" dirty="0" smtClean="0"/>
              <a:t>   </a:t>
            </a:r>
          </a:p>
        </p:txBody>
      </p:sp>
      <p:pic>
        <p:nvPicPr>
          <p:cNvPr id="4" name="Picture 3" descr="FoodFac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15" y="4392649"/>
            <a:ext cx="2488202" cy="24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EAT BEFORE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81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Size &amp; timing of a meal or snack before exercise depends on individual needs and tolerance</a:t>
            </a:r>
          </a:p>
          <a:p>
            <a:r>
              <a:rPr lang="en-US" dirty="0" smtClean="0"/>
              <a:t>2-4 hours before exercise: drink plenty of fluids, eat a meal rich in carbs &amp; relatively low in fat, protein &amp; </a:t>
            </a:r>
            <a:r>
              <a:rPr lang="en-US" dirty="0" err="1" smtClean="0"/>
              <a:t>fibre</a:t>
            </a:r>
            <a:endParaRPr lang="en-US" dirty="0" smtClean="0"/>
          </a:p>
          <a:p>
            <a:r>
              <a:rPr lang="en-US" dirty="0" smtClean="0"/>
              <a:t>The goal is to provide energy without leaving an excess of food in the stomach, which may cause gastrointestinal distress</a:t>
            </a:r>
          </a:p>
          <a:p>
            <a:r>
              <a:rPr lang="en-US" dirty="0" smtClean="0"/>
              <a:t>Some people experience stomach upset if they eat too close to exercise-fluids such a s smoothies or sports drinks are a good option in this case</a:t>
            </a:r>
          </a:p>
          <a:p>
            <a:r>
              <a:rPr lang="en-US" dirty="0" smtClean="0"/>
              <a:t>A pre-competition meal should always be tried in training before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0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EAT BEFORE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Meal/snack ideas:</a:t>
            </a:r>
          </a:p>
          <a:p>
            <a:r>
              <a:rPr lang="en-US" dirty="0" smtClean="0"/>
              <a:t>Cereal with milk ( avoid very high </a:t>
            </a:r>
            <a:r>
              <a:rPr lang="en-US" dirty="0" err="1" smtClean="0"/>
              <a:t>fibre</a:t>
            </a:r>
            <a:r>
              <a:rPr lang="en-US" dirty="0" smtClean="0"/>
              <a:t> types)</a:t>
            </a:r>
          </a:p>
          <a:p>
            <a:r>
              <a:rPr lang="en-US" dirty="0" smtClean="0"/>
              <a:t>Fruit &amp; yogurt</a:t>
            </a:r>
          </a:p>
          <a:p>
            <a:r>
              <a:rPr lang="en-US" dirty="0" smtClean="0"/>
              <a:t>Bread or bagel</a:t>
            </a:r>
          </a:p>
          <a:p>
            <a:r>
              <a:rPr lang="en-US" dirty="0" smtClean="0"/>
              <a:t>Pasta</a:t>
            </a:r>
          </a:p>
          <a:p>
            <a:r>
              <a:rPr lang="en-US" dirty="0" smtClean="0"/>
              <a:t>Oatmeal with a banana &amp; milk</a:t>
            </a:r>
          </a:p>
          <a:p>
            <a:r>
              <a:rPr lang="en-US" dirty="0" smtClean="0"/>
              <a:t>Granola or sports bars</a:t>
            </a:r>
          </a:p>
          <a:p>
            <a:r>
              <a:rPr lang="en-US" dirty="0" smtClean="0"/>
              <a:t>Smoothie with milk/yogurt &amp; fruit</a:t>
            </a:r>
            <a:endParaRPr lang="en-US" dirty="0"/>
          </a:p>
        </p:txBody>
      </p:sp>
      <p:pic>
        <p:nvPicPr>
          <p:cNvPr id="4" name="Picture 3" descr="pc5o8L9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41" y="2528168"/>
            <a:ext cx="31051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6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HEALTHY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Regular meals &amp; snacks</a:t>
            </a:r>
          </a:p>
          <a:p>
            <a:r>
              <a:rPr lang="en-US" dirty="0" smtClean="0"/>
              <a:t>No skipping meals!</a:t>
            </a:r>
          </a:p>
          <a:p>
            <a:r>
              <a:rPr lang="en-US" dirty="0" smtClean="0"/>
              <a:t>3 meals plus snacks (eating every 3-4 hours)</a:t>
            </a:r>
          </a:p>
          <a:p>
            <a:r>
              <a:rPr lang="en-US" dirty="0" smtClean="0"/>
              <a:t>Eat from all 4 food groups</a:t>
            </a:r>
          </a:p>
          <a:p>
            <a:r>
              <a:rPr lang="en-US" dirty="0" smtClean="0"/>
              <a:t>Variety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Mindful eating/appetite awareness (listen to your body)</a:t>
            </a:r>
          </a:p>
          <a:p>
            <a:r>
              <a:rPr lang="en-US" dirty="0" smtClean="0"/>
              <a:t>Include treats in moderation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000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Done for competitive, intense activities that last longer than 90 minutes </a:t>
            </a:r>
          </a:p>
          <a:p>
            <a:r>
              <a:rPr lang="en-US" dirty="0" smtClean="0"/>
              <a:t>This builds extra carbohydrate energy stores (glycogen) in muscles &amp; the liver</a:t>
            </a:r>
          </a:p>
          <a:p>
            <a:r>
              <a:rPr lang="en-US" dirty="0" smtClean="0"/>
              <a:t>Involves intake of 8-11g carb/kg body weight combined with tapering from exercise for 1-3 days before competition</a:t>
            </a:r>
          </a:p>
          <a:p>
            <a:r>
              <a:rPr lang="en-US" dirty="0" smtClean="0"/>
              <a:t>May not offer any benefit to athletes who:</a:t>
            </a:r>
          </a:p>
          <a:p>
            <a:r>
              <a:rPr lang="en-US" dirty="0" smtClean="0"/>
              <a:t>Regularly consume a moderate to high carb diet</a:t>
            </a:r>
          </a:p>
          <a:p>
            <a:r>
              <a:rPr lang="en-US" dirty="0" smtClean="0"/>
              <a:t>Consume a carbohydrate-rich meal or snack pre-competition and consume carbs during the exercise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EAT DURING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906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Endurance Exercise: </a:t>
            </a:r>
          </a:p>
          <a:p>
            <a:r>
              <a:rPr lang="en-US" dirty="0" smtClean="0"/>
              <a:t>Eat carbs &amp; fluids during intense exercise that lasts longer that 1 hour</a:t>
            </a:r>
          </a:p>
          <a:p>
            <a:r>
              <a:rPr lang="en-US" dirty="0" smtClean="0"/>
              <a:t>Carbs will extend time to exhaustion &amp; improve performance</a:t>
            </a:r>
          </a:p>
          <a:p>
            <a:r>
              <a:rPr lang="en-US" dirty="0" smtClean="0"/>
              <a:t>Consume 30-70g carb/hour in small amounts, every 15-20 minutes</a:t>
            </a:r>
          </a:p>
          <a:p>
            <a:r>
              <a:rPr lang="en-US" dirty="0" smtClean="0"/>
              <a:t>Start shortly after exercise begins</a:t>
            </a:r>
          </a:p>
          <a:p>
            <a:r>
              <a:rPr lang="en-US" dirty="0" smtClean="0"/>
              <a:t>Should include different sources of carbs </a:t>
            </a:r>
          </a:p>
          <a:p>
            <a:r>
              <a:rPr lang="en-US" dirty="0" smtClean="0"/>
              <a:t>Sports drinks or gels are common &amp; convenient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7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EAT DURING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WEIGHT TRAINING</a:t>
            </a:r>
          </a:p>
          <a:p>
            <a:r>
              <a:rPr lang="en-US" dirty="0" smtClean="0"/>
              <a:t>Eat protein during resistance exercise appears to result in:</a:t>
            </a:r>
          </a:p>
          <a:p>
            <a:r>
              <a:rPr lang="en-US" dirty="0" smtClean="0"/>
              <a:t>Less muscle protein breakdown &amp; greater muscle protein synthesis during or immediately after exercise</a:t>
            </a:r>
          </a:p>
          <a:p>
            <a:r>
              <a:rPr lang="en-US" dirty="0" smtClean="0"/>
              <a:t>Greater gains in body mass &amp; muscle strength in long-term training</a:t>
            </a:r>
            <a:endParaRPr lang="en-US" dirty="0"/>
          </a:p>
        </p:txBody>
      </p:sp>
      <p:pic>
        <p:nvPicPr>
          <p:cNvPr id="4" name="Picture 3" descr="rep-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22" y="5045370"/>
            <a:ext cx="3672449" cy="18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"/>
            <a:ext cx="8042276" cy="1600201"/>
          </a:xfrm>
        </p:spPr>
        <p:txBody>
          <a:bodyPr/>
          <a:lstStyle/>
          <a:p>
            <a:r>
              <a:rPr lang="en-US" dirty="0" smtClean="0"/>
              <a:t>WHAT TO EAT AFTER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000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</a:t>
            </a:r>
            <a:r>
              <a:rPr lang="en-US" b="1" dirty="0" smtClean="0"/>
              <a:t>carbs</a:t>
            </a:r>
            <a:r>
              <a:rPr lang="en-US" dirty="0" smtClean="0"/>
              <a:t> to replenish glycogen stores, </a:t>
            </a:r>
            <a:r>
              <a:rPr lang="en-US" b="1" dirty="0" smtClean="0"/>
              <a:t>protein</a:t>
            </a:r>
            <a:r>
              <a:rPr lang="en-US" dirty="0" smtClean="0"/>
              <a:t> to repair muscle and </a:t>
            </a:r>
            <a:r>
              <a:rPr lang="en-US" b="1" dirty="0" smtClean="0"/>
              <a:t>fluid</a:t>
            </a:r>
            <a:r>
              <a:rPr lang="en-US" dirty="0" smtClean="0"/>
              <a:t> to rehydrate</a:t>
            </a:r>
          </a:p>
          <a:p>
            <a:pPr marL="0" indent="0">
              <a:buNone/>
            </a:pPr>
            <a:r>
              <a:rPr lang="en-US" b="1" dirty="0" smtClean="0"/>
              <a:t>Carbohydrates</a:t>
            </a:r>
          </a:p>
          <a:p>
            <a:r>
              <a:rPr lang="en-US" dirty="0" smtClean="0"/>
              <a:t>Consume 1-1.5g carb/kg body weight during the first 30 minutes after exercise &amp; again every 2 hours for 4-6 hours Approx. 75-112g of carb</a:t>
            </a:r>
          </a:p>
          <a:p>
            <a:r>
              <a:rPr lang="en-US" dirty="0" smtClean="0"/>
              <a:t>This is especially important for athletes who compete, train or exercise more than once a day or who do not have a full day to recover</a:t>
            </a:r>
          </a:p>
          <a:p>
            <a:pPr marL="0" indent="0">
              <a:buNone/>
            </a:pPr>
            <a:r>
              <a:rPr lang="en-US" b="1" dirty="0" smtClean="0"/>
              <a:t>Protein</a:t>
            </a:r>
          </a:p>
          <a:p>
            <a:pPr marL="0" indent="0">
              <a:buNone/>
            </a:pPr>
            <a:r>
              <a:rPr lang="en-US" dirty="0" smtClean="0"/>
              <a:t>Consume 10-20g of high quality protein (dairy, eggs, meat) in the early recovery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4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34067"/>
          </a:xfrm>
        </p:spPr>
        <p:txBody>
          <a:bodyPr/>
          <a:lstStyle/>
          <a:p>
            <a:r>
              <a:rPr lang="en-US" dirty="0" smtClean="0"/>
              <a:t>Stay well hydrated by drinking before, during &amp; after exercise to replace sweat losses</a:t>
            </a:r>
          </a:p>
          <a:p>
            <a:r>
              <a:rPr lang="en-US" dirty="0" smtClean="0"/>
              <a:t>The amount and color of your urine is a good indicator of your hydration status</a:t>
            </a:r>
          </a:p>
          <a:p>
            <a:r>
              <a:rPr lang="en-US" dirty="0" smtClean="0"/>
              <a:t>Larger signs of pale yellow urine is a sign you are well hydrated</a:t>
            </a:r>
          </a:p>
          <a:p>
            <a:r>
              <a:rPr lang="en-US" dirty="0" smtClean="0"/>
              <a:t>A small amount of dark yellow urine indicated dehydration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39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825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Sports drinks provide:</a:t>
            </a:r>
          </a:p>
          <a:p>
            <a:r>
              <a:rPr lang="en-US" dirty="0" smtClean="0"/>
              <a:t>Fluids to cool the body down &amp; replace fluids lost in sweat</a:t>
            </a:r>
          </a:p>
          <a:p>
            <a:r>
              <a:rPr lang="en-US" dirty="0" smtClean="0"/>
              <a:t>Carbs for quick energy</a:t>
            </a:r>
          </a:p>
          <a:p>
            <a:r>
              <a:rPr lang="en-US" dirty="0" smtClean="0"/>
              <a:t>Sodium &amp; potassium (electrolytes) to replace minerals lost in sweat</a:t>
            </a:r>
          </a:p>
          <a:p>
            <a:r>
              <a:rPr lang="en-US" dirty="0" smtClean="0"/>
              <a:t>Drink Sports drinks when:</a:t>
            </a:r>
          </a:p>
          <a:p>
            <a:r>
              <a:rPr lang="en-US" dirty="0" smtClean="0"/>
              <a:t>The exercise in intense, the activity lasts longer than 1 hour, you sweat a lot, you wear protective equipment, the weather is hot &amp; humid, your fluid needs to be quickly replaced ( during a tournament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1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SPORTS DRINK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look for in a sports drink</a:t>
            </a:r>
          </a:p>
          <a:p>
            <a:r>
              <a:rPr lang="en-US" dirty="0" smtClean="0"/>
              <a:t>No carbonation</a:t>
            </a:r>
          </a:p>
          <a:p>
            <a:r>
              <a:rPr lang="en-US" dirty="0" smtClean="0"/>
              <a:t>Carb content: 30-60g/</a:t>
            </a:r>
            <a:r>
              <a:rPr lang="en-US" dirty="0" err="1" smtClean="0"/>
              <a:t>litre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Sodium 460-690mg/</a:t>
            </a:r>
            <a:r>
              <a:rPr lang="en-US" dirty="0" err="1" smtClean="0"/>
              <a:t>litre</a:t>
            </a:r>
            <a:r>
              <a:rPr lang="en-US" dirty="0" smtClean="0"/>
              <a:t> or at least 70mg/250ml</a:t>
            </a:r>
          </a:p>
          <a:p>
            <a:r>
              <a:rPr lang="en-US" dirty="0" smtClean="0"/>
              <a:t>Potassium: 78-195mg/</a:t>
            </a:r>
            <a:r>
              <a:rPr lang="en-US" dirty="0" err="1" smtClean="0"/>
              <a:t>litre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01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155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performance enhancing agents are banned ( refer to the Canadian Centre for Ethics in Sport)</a:t>
            </a:r>
          </a:p>
          <a:p>
            <a:r>
              <a:rPr lang="en-US" dirty="0" smtClean="0"/>
              <a:t>Nutritional supplements are considered “natural health products” &amp; are given a “natural product number” (NPN)</a:t>
            </a:r>
          </a:p>
          <a:p>
            <a:r>
              <a:rPr lang="en-US" dirty="0" smtClean="0"/>
              <a:t>As opposed to medications which are given a “drug identification number” (DIN)</a:t>
            </a:r>
          </a:p>
          <a:p>
            <a:r>
              <a:rPr lang="en-US" dirty="0" smtClean="0"/>
              <a:t>NPN’S &amp; DIN’S are regulated by Health Canada but with different standards &amp; procedures</a:t>
            </a:r>
          </a:p>
          <a:p>
            <a:r>
              <a:rPr lang="en-US" dirty="0" smtClean="0"/>
              <a:t>NHP’s include: vitamins, minerals, herbal remedies, homeopathic medicines, probiotics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81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Concerns with these products include lack of testing &amp; contamination with dangerous or banned substances</a:t>
            </a:r>
          </a:p>
          <a:p>
            <a:r>
              <a:rPr lang="en-US" dirty="0" smtClean="0"/>
              <a:t>Common Supplements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Caffeine: a stimulant which may help increase energy &amp; improve endurance &amp; reaction time</a:t>
            </a:r>
          </a:p>
          <a:p>
            <a:pPr marL="0" indent="0">
              <a:buNone/>
            </a:pPr>
            <a:r>
              <a:rPr lang="en-US" dirty="0" smtClean="0"/>
              <a:t>Moderate amounts of caffeine (3mg/kg body weight) can have performance benefits</a:t>
            </a:r>
          </a:p>
          <a:p>
            <a:pPr marL="0" indent="0">
              <a:buNone/>
            </a:pPr>
            <a:r>
              <a:rPr lang="en-US" dirty="0" smtClean="0"/>
              <a:t>Urinary thresholds set in IOC and National Collegiate Athletic Association</a:t>
            </a:r>
          </a:p>
          <a:p>
            <a:pPr marL="0" indent="0">
              <a:buNone/>
            </a:pPr>
            <a:r>
              <a:rPr lang="en-US" dirty="0" smtClean="0"/>
              <a:t>Too much caffeine can result in anxiety, nervousness, increased heart rate, insomnia and stomach upset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22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12067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 startAt="2"/>
            </a:pPr>
            <a:r>
              <a:rPr lang="en-US" dirty="0" smtClean="0"/>
              <a:t>Energy Drinks: not recommended, various ingredients include caffeine, </a:t>
            </a:r>
            <a:r>
              <a:rPr lang="en-US" dirty="0" err="1" smtClean="0"/>
              <a:t>taurine</a:t>
            </a:r>
            <a:r>
              <a:rPr lang="en-US" dirty="0" smtClean="0"/>
              <a:t>, B-vitamins, antioxidants herbals such as ginseng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Adverse effects include dehydration, high blood pressure, arrhythmias, seizures, mood changes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Protein powder: many athletes do not really need it but may be beneficial for some (high protein needs, food preferences, convenience)</a:t>
            </a:r>
          </a:p>
          <a:p>
            <a:pPr marL="0" indent="0">
              <a:buNone/>
            </a:pPr>
            <a:r>
              <a:rPr lang="en-US" dirty="0" smtClean="0"/>
              <a:t>Check ingredients list to be sure it is not contaminated with other supplements (no palm </a:t>
            </a:r>
            <a:r>
              <a:rPr lang="en-US" dirty="0" err="1" smtClean="0"/>
              <a:t>kernnal</a:t>
            </a:r>
            <a:r>
              <a:rPr lang="en-US" dirty="0" smtClean="0"/>
              <a:t> oil in protein bars, clogs arteries)</a:t>
            </a:r>
          </a:p>
          <a:p>
            <a:pPr marL="0" indent="0">
              <a:buNone/>
            </a:pPr>
            <a:r>
              <a:rPr lang="en-US" dirty="0" smtClean="0"/>
              <a:t>1 scoop of protein powder usually = 25g of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4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AND MICRO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Macronutrients-provide energy (Calories)</a:t>
            </a:r>
          </a:p>
          <a:p>
            <a:pPr marL="457200" indent="-457200">
              <a:buAutoNum type="arabicPeriod"/>
            </a:pPr>
            <a:r>
              <a:rPr lang="en-US" dirty="0" smtClean="0"/>
              <a:t>Carbohydrates</a:t>
            </a:r>
          </a:p>
          <a:p>
            <a:pPr marL="457200" indent="-457200">
              <a:buAutoNum type="arabicPeriod"/>
            </a:pPr>
            <a:r>
              <a:rPr lang="en-US" dirty="0" smtClean="0"/>
              <a:t>Proteins</a:t>
            </a:r>
          </a:p>
          <a:p>
            <a:pPr marL="457200" indent="-457200">
              <a:buAutoNum type="arabicPeriod"/>
            </a:pPr>
            <a:r>
              <a:rPr lang="en-US" dirty="0" smtClean="0"/>
              <a:t>Fats</a:t>
            </a:r>
          </a:p>
          <a:p>
            <a:pPr marL="0" indent="0">
              <a:buNone/>
            </a:pPr>
            <a:r>
              <a:rPr lang="en-US" dirty="0" smtClean="0"/>
              <a:t>MICRONUTRIENTS</a:t>
            </a:r>
          </a:p>
          <a:p>
            <a:pPr marL="457200" indent="-457200">
              <a:buAutoNum type="arabicPeriod"/>
            </a:pPr>
            <a:r>
              <a:rPr lang="en-US" dirty="0" smtClean="0"/>
              <a:t>Vitamins</a:t>
            </a:r>
          </a:p>
          <a:p>
            <a:pPr marL="457200" indent="-457200">
              <a:buAutoNum type="arabicPeriod"/>
            </a:pPr>
            <a:r>
              <a:rPr lang="en-US" dirty="0" smtClean="0"/>
              <a:t>Minerals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3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972214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4"/>
            </a:pPr>
            <a:r>
              <a:rPr lang="en-US" dirty="0" err="1" smtClean="0"/>
              <a:t>Creatine</a:t>
            </a:r>
            <a:r>
              <a:rPr lang="en-US" dirty="0" smtClean="0"/>
              <a:t>: increases energy through adenosine triphosphate (ATP) production in muscle, enhances performance in short-duration, high intensity exercise, long-term benefits &amp; risks are not well studied</a:t>
            </a:r>
          </a:p>
          <a:p>
            <a:pPr marL="457200" indent="-457200">
              <a:buAutoNum type="arabicPeriod" startAt="4"/>
            </a:pPr>
            <a:r>
              <a:rPr lang="en-US" dirty="0" smtClean="0"/>
              <a:t>Glucocorticoids: Alter glucose metabolism &amp; have anti-inflammatory &amp; pain-relieving properties, usually prohibited in competition, use &amp; efficacy is not well documented, short-term use may cause high blood sugars, fluid retention, &amp; mood changes: long-term side effects are worse</a:t>
            </a:r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0613"/>
          </a:xfrm>
        </p:spPr>
        <p:txBody>
          <a:bodyPr/>
          <a:lstStyle/>
          <a:p>
            <a:r>
              <a:rPr lang="en-US" dirty="0" smtClean="0"/>
              <a:t>MICRO-NUTRIENTS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8189"/>
            <a:ext cx="8042276" cy="52455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Some are especially important for teens and athletes…</a:t>
            </a:r>
          </a:p>
          <a:p>
            <a:pPr marL="0" indent="0">
              <a:buNone/>
            </a:pPr>
            <a:r>
              <a:rPr lang="en-US" dirty="0" smtClean="0"/>
              <a:t>Iron</a:t>
            </a:r>
          </a:p>
          <a:p>
            <a:r>
              <a:rPr lang="en-US" dirty="0" smtClean="0"/>
              <a:t>Carries oxygen through the body</a:t>
            </a:r>
          </a:p>
          <a:p>
            <a:r>
              <a:rPr lang="en-US" dirty="0" smtClean="0"/>
              <a:t>Sources include meat, poultry, fish, whole grains, nuts, seeds, soy, eggs</a:t>
            </a:r>
          </a:p>
          <a:p>
            <a:r>
              <a:rPr lang="en-US" dirty="0" smtClean="0"/>
              <a:t>Vitamin C (citrus, strawberries, kiwi, green/red bell pepper, broccoli, etc.) helps with absorption of iron</a:t>
            </a:r>
          </a:p>
          <a:p>
            <a:r>
              <a:rPr lang="en-US" dirty="0" smtClean="0"/>
              <a:t>Coffee, tea and calcium interfere with iron absorption</a:t>
            </a:r>
          </a:p>
          <a:p>
            <a:pPr marL="0" indent="0">
              <a:buNone/>
            </a:pPr>
            <a:r>
              <a:rPr lang="en-US" dirty="0" smtClean="0"/>
              <a:t>B VITAMINS</a:t>
            </a:r>
          </a:p>
          <a:p>
            <a:r>
              <a:rPr lang="en-US" dirty="0" smtClean="0"/>
              <a:t>Help release energy in the body (metabolism)</a:t>
            </a:r>
          </a:p>
          <a:p>
            <a:r>
              <a:rPr lang="en-US" dirty="0" smtClean="0"/>
              <a:t>Help build &amp; repair tissues and blood cells</a:t>
            </a:r>
          </a:p>
          <a:p>
            <a:r>
              <a:rPr lang="en-US" dirty="0" smtClean="0"/>
              <a:t>Eating foods from all 4 food groups &amp; getting enough calories will ensure that you meet your needs</a:t>
            </a:r>
          </a:p>
          <a:p>
            <a:r>
              <a:rPr lang="en-US" dirty="0" smtClean="0"/>
              <a:t>Vitamin B-12 is only found in foods of animal origin (meat, eggs, dairy)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3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6595"/>
          </a:xfrm>
        </p:spPr>
        <p:txBody>
          <a:bodyPr/>
          <a:lstStyle/>
          <a:p>
            <a:r>
              <a:rPr lang="en-US" dirty="0" smtClean="0"/>
              <a:t>MICRO-NUTRIENTS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04171"/>
            <a:ext cx="8042276" cy="52455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Calcium</a:t>
            </a:r>
          </a:p>
          <a:p>
            <a:r>
              <a:rPr lang="en-US" dirty="0" smtClean="0"/>
              <a:t>Important for healthy bones and teeth</a:t>
            </a:r>
          </a:p>
          <a:p>
            <a:r>
              <a:rPr lang="en-US" dirty="0" smtClean="0"/>
              <a:t>Up to age 19 years, you need 1300mg/day</a:t>
            </a:r>
          </a:p>
          <a:p>
            <a:r>
              <a:rPr lang="en-US" dirty="0" smtClean="0"/>
              <a:t>250ml milk or fortified alternative beverage, ¾ cup yogurt or 50g (1.5oz) cheese all provide 300mg</a:t>
            </a:r>
          </a:p>
          <a:p>
            <a:r>
              <a:rPr lang="en-US" dirty="0" smtClean="0"/>
              <a:t>Various other foods provide small amounts</a:t>
            </a:r>
          </a:p>
          <a:p>
            <a:pPr marL="0" indent="0">
              <a:buNone/>
            </a:pPr>
            <a:r>
              <a:rPr lang="en-US" dirty="0" smtClean="0"/>
              <a:t>Vitamin D</a:t>
            </a:r>
          </a:p>
          <a:p>
            <a:r>
              <a:rPr lang="en-US" dirty="0" smtClean="0"/>
              <a:t>Helps your body absorb calcium &amp; keeps your immune system strong</a:t>
            </a:r>
          </a:p>
          <a:p>
            <a:r>
              <a:rPr lang="en-US" dirty="0" smtClean="0"/>
              <a:t>Limited sources…Fortified milk &amp; alternative beverages, fortified margarine, egg yolks &amp; fatty fish such as salmon, mackerel &amp; tuna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4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0613"/>
          </a:xfrm>
        </p:spPr>
        <p:txBody>
          <a:bodyPr/>
          <a:lstStyle/>
          <a:p>
            <a:r>
              <a:rPr lang="en-US" dirty="0" smtClean="0"/>
              <a:t>CANADA’S FOOD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8189"/>
            <a:ext cx="8042276" cy="48054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many tools to teach nutrition &amp; guide our choices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od 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27" y="1649549"/>
            <a:ext cx="6793678" cy="50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BALANCED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 tool is the ¼ Plate Method of Meal Planning</a:t>
            </a:r>
            <a:endParaRPr lang="en-US" dirty="0"/>
          </a:p>
        </p:txBody>
      </p:sp>
      <p:pic>
        <p:nvPicPr>
          <p:cNvPr id="4" name="Picture 3" descr="healthy-meal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11" y="2349885"/>
            <a:ext cx="6630689" cy="35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6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4117"/>
          </a:xfrm>
        </p:spPr>
        <p:txBody>
          <a:bodyPr/>
          <a:lstStyle/>
          <a:p>
            <a:r>
              <a:rPr lang="en-US" dirty="0" smtClean="0"/>
              <a:t>SPORTS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153"/>
            <a:ext cx="8042276" cy="4673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requirements depend on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Height</a:t>
            </a:r>
          </a:p>
          <a:p>
            <a:r>
              <a:rPr lang="en-US" dirty="0" smtClean="0"/>
              <a:t>Weight</a:t>
            </a:r>
          </a:p>
          <a:p>
            <a:r>
              <a:rPr lang="en-US" dirty="0" smtClean="0"/>
              <a:t>Activity level</a:t>
            </a:r>
          </a:p>
          <a:p>
            <a:r>
              <a:rPr lang="en-US" dirty="0" smtClean="0"/>
              <a:t>There are formulas used to estimate daily calorie needs but these only provide and </a:t>
            </a:r>
            <a:r>
              <a:rPr lang="en-US" b="1" u="sng" dirty="0" smtClean="0"/>
              <a:t>estimate</a:t>
            </a:r>
          </a:p>
          <a:p>
            <a:r>
              <a:rPr lang="en-US" b="1" dirty="0" smtClean="0"/>
              <a:t>Your energy needs are being met if you are maintaining a healthy body weight</a:t>
            </a:r>
            <a:endParaRPr lang="en-US" b="1" dirty="0"/>
          </a:p>
        </p:txBody>
      </p:sp>
      <p:pic>
        <p:nvPicPr>
          <p:cNvPr id="4" name="Picture 3" descr="bol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70" y="1385622"/>
            <a:ext cx="2902987" cy="26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6595"/>
          </a:xfrm>
        </p:spPr>
        <p:txBody>
          <a:bodyPr/>
          <a:lstStyle/>
          <a:p>
            <a:r>
              <a:rPr lang="en-US" dirty="0" smtClean="0"/>
              <a:t>PROTEIN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45" y="1204171"/>
            <a:ext cx="8042276" cy="53775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Protein is needed to build &amp; repair muscle &amp; is used for energy</a:t>
            </a:r>
          </a:p>
          <a:p>
            <a:r>
              <a:rPr lang="en-US" dirty="0" smtClean="0"/>
              <a:t>Daily need is based on body weight</a:t>
            </a:r>
          </a:p>
          <a:p>
            <a:r>
              <a:rPr lang="en-US" dirty="0" smtClean="0"/>
              <a:t>General population 0.8-1.0g protein/kg</a:t>
            </a:r>
          </a:p>
          <a:p>
            <a:r>
              <a:rPr lang="en-US" dirty="0" smtClean="0"/>
              <a:t>Endurance athletes  1.2-1.4g protein/kg body weight</a:t>
            </a:r>
          </a:p>
          <a:p>
            <a:r>
              <a:rPr lang="en-US" dirty="0" smtClean="0"/>
              <a:t>Strength athletes  1.2-1.7g protein/kg body weight</a:t>
            </a:r>
          </a:p>
          <a:p>
            <a:pPr marL="0" indent="0">
              <a:buNone/>
            </a:pPr>
            <a:r>
              <a:rPr lang="en-US" dirty="0" smtClean="0"/>
              <a:t>Example: 165 pound athlete</a:t>
            </a:r>
          </a:p>
          <a:p>
            <a:pPr marL="0" indent="0">
              <a:buNone/>
            </a:pPr>
            <a:r>
              <a:rPr lang="en-US" dirty="0" smtClean="0"/>
              <a:t>165lbs ÷ 2.2 =75kg </a:t>
            </a:r>
            <a:r>
              <a:rPr lang="en-US" u="sng" dirty="0" smtClean="0"/>
              <a:t>     </a:t>
            </a:r>
          </a:p>
          <a:p>
            <a:pPr marL="0" indent="0">
              <a:buNone/>
            </a:pPr>
            <a:r>
              <a:rPr lang="en-US" sz="2200" dirty="0" smtClean="0"/>
              <a:t>75kg x1.4g protein/kg=105gprotein/day</a:t>
            </a:r>
          </a:p>
          <a:p>
            <a:pPr marL="0" indent="0">
              <a:buNone/>
            </a:pPr>
            <a:r>
              <a:rPr lang="en-US" sz="2200" dirty="0" smtClean="0"/>
              <a:t>Also looked at as a percentage of daily calories</a:t>
            </a:r>
          </a:p>
          <a:p>
            <a:pPr marL="0" indent="0">
              <a:buNone/>
            </a:pPr>
            <a:r>
              <a:rPr lang="en-US" sz="2200" dirty="0" smtClean="0"/>
              <a:t>RDA is 10-30% of daily calories from protein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7954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271</TotalTime>
  <Words>1713</Words>
  <Application>Microsoft Macintosh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NUTRITION AND ATHLETIC PERFORMANCE</vt:lpstr>
      <vt:lpstr>BASIC PRINCIPLES OF HEALTHY EATING</vt:lpstr>
      <vt:lpstr>MACRO AND MICRO NUTRIENTS</vt:lpstr>
      <vt:lpstr>MICRO-NUTRIENTS</vt:lpstr>
      <vt:lpstr>MICRO-NUTRIENTS</vt:lpstr>
      <vt:lpstr>CANADA’S FOOD GUIDE</vt:lpstr>
      <vt:lpstr>KEEP IT BALANCED</vt:lpstr>
      <vt:lpstr>SPORTS NUTRITION</vt:lpstr>
      <vt:lpstr>PROTEIN REQUIREMENTS</vt:lpstr>
      <vt:lpstr>PROTEIN SOURCES</vt:lpstr>
      <vt:lpstr>PowerPoint Presentation</vt:lpstr>
      <vt:lpstr>CARBOHYDRATE REQUIREMENTS</vt:lpstr>
      <vt:lpstr>CARBOHYDRATE SOURCES</vt:lpstr>
      <vt:lpstr>PowerPoint Presentation</vt:lpstr>
      <vt:lpstr>FAT REQUIREMENTS</vt:lpstr>
      <vt:lpstr>FAT SOURCES</vt:lpstr>
      <vt:lpstr>SAMPLE MEAL PLAN</vt:lpstr>
      <vt:lpstr>WHAT TO EAT BEFORE EXERCISE</vt:lpstr>
      <vt:lpstr>WHAT TO EAT BEFORE EXERCISE</vt:lpstr>
      <vt:lpstr>CARBOHYDRATE LOADING</vt:lpstr>
      <vt:lpstr>WHAT TO EAT DURING EXERCISE</vt:lpstr>
      <vt:lpstr>WHAT TO EAT DURING EXERCISE</vt:lpstr>
      <vt:lpstr>WHAT TO EAT AFTER EXERCISE</vt:lpstr>
      <vt:lpstr>HYDRATION</vt:lpstr>
      <vt:lpstr>SPORTS DRINKS</vt:lpstr>
      <vt:lpstr>CHOOSING A SPORTS DRINK</vt:lpstr>
      <vt:lpstr>SPORTS SUPPLEMENTS</vt:lpstr>
      <vt:lpstr>NUTRITIONAL SUPPLEMENTS</vt:lpstr>
      <vt:lpstr>NUTRITIONAL SUPPLEMENTS</vt:lpstr>
      <vt:lpstr>NUTRITIONAL SUPPLEMENTS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ATHLETIC PERFORMANCE</dc:title>
  <dc:creator>Mary Beth Tilson</dc:creator>
  <cp:lastModifiedBy>Mary Beth Tilson</cp:lastModifiedBy>
  <cp:revision>23</cp:revision>
  <dcterms:created xsi:type="dcterms:W3CDTF">2015-03-09T15:53:10Z</dcterms:created>
  <dcterms:modified xsi:type="dcterms:W3CDTF">2015-03-23T16:59:52Z</dcterms:modified>
</cp:coreProperties>
</file>