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9" r:id="rId29"/>
    <p:sldId id="290" r:id="rId30"/>
    <p:sldId id="283" r:id="rId31"/>
    <p:sldId id="284" r:id="rId32"/>
    <p:sldId id="285" r:id="rId33"/>
    <p:sldId id="286" r:id="rId34"/>
    <p:sldId id="287" r:id="rId35"/>
    <p:sldId id="293" r:id="rId36"/>
    <p:sldId id="288" r:id="rId37"/>
    <p:sldId id="291" r:id="rId38"/>
    <p:sldId id="292"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5874"/>
    <a:srgbClr val="486384"/>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10" y="-102"/>
      </p:cViewPr>
      <p:guideLst>
        <p:guide orient="horz" pos="2160"/>
        <p:guide pos="2880"/>
      </p:guideLst>
    </p:cSldViewPr>
  </p:slideViewPr>
  <p:notesTextViewPr>
    <p:cViewPr>
      <p:scale>
        <a:sx n="1" d="1"/>
        <a:sy n="1" d="1"/>
      </p:scale>
      <p:origin x="0" y="0"/>
    </p:cViewPr>
  </p:notesTextViewPr>
  <p:sorterViewPr>
    <p:cViewPr>
      <p:scale>
        <a:sx n="100" d="100"/>
        <a:sy n="100" d="100"/>
      </p:scale>
      <p:origin x="0" y="4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2" name="Footer Placeholder 1"/>
          <p:cNvSpPr>
            <a:spLocks noGrp="1"/>
          </p:cNvSpPr>
          <p:nvPr>
            <p:ph type="ftr" sz="quarter" idx="11"/>
          </p:nvPr>
        </p:nvSpPr>
        <p:spPr/>
        <p:txBody>
          <a:bodyPr/>
          <a:lstStyle/>
          <a:p>
            <a:endParaRPr lang="en-CA" dirty="0"/>
          </a:p>
        </p:txBody>
      </p:sp>
      <p:sp>
        <p:nvSpPr>
          <p:cNvPr id="15" name="Slide Number Placeholder 14"/>
          <p:cNvSpPr>
            <a:spLocks noGrp="1"/>
          </p:cNvSpPr>
          <p:nvPr>
            <p:ph type="sldNum" sz="quarter" idx="12"/>
          </p:nvPr>
        </p:nvSpPr>
        <p:spPr>
          <a:xfrm>
            <a:off x="8229600" y="6473952"/>
            <a:ext cx="758952" cy="246888"/>
          </a:xfrm>
        </p:spPr>
        <p:txBody>
          <a:bodyPr/>
          <a:lstStyle/>
          <a:p>
            <a:fld id="{3F0BD8BD-6256-4EF9-83CC-38B1CC9EC80B}" type="slidenum">
              <a:rPr lang="en-CA" smtClean="0"/>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0BD8BD-6256-4EF9-83CC-38B1CC9EC80B}"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0BD8BD-6256-4EF9-83CC-38B1CC9EC80B}"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19" name="Footer Placeholder 18"/>
          <p:cNvSpPr>
            <a:spLocks noGrp="1"/>
          </p:cNvSpPr>
          <p:nvPr>
            <p:ph type="ftr" sz="quarter" idx="11"/>
          </p:nvPr>
        </p:nvSpPr>
        <p:spPr>
          <a:xfrm>
            <a:off x="3581400" y="76200"/>
            <a:ext cx="2895600" cy="288925"/>
          </a:xfrm>
        </p:spPr>
        <p:txBody>
          <a:bodyPr/>
          <a:lstStyle/>
          <a:p>
            <a:endParaRPr lang="en-CA" dirty="0"/>
          </a:p>
        </p:txBody>
      </p:sp>
      <p:sp>
        <p:nvSpPr>
          <p:cNvPr id="16" name="Slide Number Placeholder 15"/>
          <p:cNvSpPr>
            <a:spLocks noGrp="1"/>
          </p:cNvSpPr>
          <p:nvPr>
            <p:ph type="sldNum" sz="quarter" idx="12"/>
          </p:nvPr>
        </p:nvSpPr>
        <p:spPr>
          <a:xfrm>
            <a:off x="8229600" y="6473952"/>
            <a:ext cx="758952" cy="246888"/>
          </a:xfrm>
        </p:spPr>
        <p:txBody>
          <a:bodyPr/>
          <a:lstStyle/>
          <a:p>
            <a:fld id="{3F0BD8BD-6256-4EF9-83CC-38B1CC9EC80B}" type="slidenum">
              <a:rPr lang="en-CA" smtClean="0"/>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11" name="Footer Placeholder 10"/>
          <p:cNvSpPr>
            <a:spLocks noGrp="1"/>
          </p:cNvSpPr>
          <p:nvPr>
            <p:ph type="ftr" sz="quarter" idx="11"/>
          </p:nvPr>
        </p:nvSpPr>
        <p:spPr/>
        <p:txBody>
          <a:bodyPr/>
          <a:lstStyle/>
          <a:p>
            <a:endParaRPr lang="en-CA" dirty="0"/>
          </a:p>
        </p:txBody>
      </p:sp>
      <p:sp>
        <p:nvSpPr>
          <p:cNvPr id="16" name="Slide Number Placeholder 15"/>
          <p:cNvSpPr>
            <a:spLocks noGrp="1"/>
          </p:cNvSpPr>
          <p:nvPr>
            <p:ph type="sldNum" sz="quarter" idx="12"/>
          </p:nvPr>
        </p:nvSpPr>
        <p:spPr/>
        <p:txBody>
          <a:bodyPr/>
          <a:lstStyle/>
          <a:p>
            <a:fld id="{3F0BD8BD-6256-4EF9-83CC-38B1CC9EC80B}" type="slidenum">
              <a:rPr lang="en-CA" smtClean="0"/>
              <a:t>‹#›</a:t>
            </a:fld>
            <a:endParaRPr lang="en-CA"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10" name="Footer Placeholder 9"/>
          <p:cNvSpPr>
            <a:spLocks noGrp="1"/>
          </p:cNvSpPr>
          <p:nvPr>
            <p:ph type="ftr" sz="quarter" idx="11"/>
          </p:nvPr>
        </p:nvSpPr>
        <p:spPr/>
        <p:txBody>
          <a:bodyPr/>
          <a:lstStyle/>
          <a:p>
            <a:endParaRPr lang="en-CA" dirty="0"/>
          </a:p>
        </p:txBody>
      </p:sp>
      <p:sp>
        <p:nvSpPr>
          <p:cNvPr id="31" name="Slide Number Placeholder 30"/>
          <p:cNvSpPr>
            <a:spLocks noGrp="1"/>
          </p:cNvSpPr>
          <p:nvPr>
            <p:ph type="sldNum" sz="quarter" idx="12"/>
          </p:nvPr>
        </p:nvSpPr>
        <p:spPr/>
        <p:txBody>
          <a:bodyPr/>
          <a:lstStyle/>
          <a:p>
            <a:fld id="{3F0BD8BD-6256-4EF9-83CC-38B1CC9EC80B}" type="slidenum">
              <a:rPr lang="en-CA" smtClean="0"/>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8229600" y="6477000"/>
            <a:ext cx="762000" cy="246888"/>
          </a:xfrm>
        </p:spPr>
        <p:txBody>
          <a:bodyPr/>
          <a:lstStyle/>
          <a:p>
            <a:fld id="{3F0BD8BD-6256-4EF9-83CC-38B1CC9EC80B}" type="slidenum">
              <a:rPr lang="en-CA" smtClean="0"/>
              <a:t>‹#›</a:t>
            </a:fld>
            <a:endParaRPr lang="en-CA"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21" name="Footer Placeholder 20"/>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0BD8BD-6256-4EF9-83CC-38B1CC9EC80B}"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24" name="Footer Placeholder 23"/>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0BD8BD-6256-4EF9-83CC-38B1CC9EC80B}"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29" name="Footer Placeholder 28"/>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0BD8BD-6256-4EF9-83CC-38B1CC9EC80B}" type="slidenum">
              <a:rPr lang="en-CA" smtClean="0"/>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BF265508-E489-482B-BDAE-8880BD1E7351}" type="datetimeFigureOut">
              <a:rPr lang="en-CA" smtClean="0"/>
              <a:t>11/03/2011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31" name="Slide Number Placeholder 30"/>
          <p:cNvSpPr>
            <a:spLocks noGrp="1"/>
          </p:cNvSpPr>
          <p:nvPr>
            <p:ph type="sldNum" sz="quarter" idx="12"/>
          </p:nvPr>
        </p:nvSpPr>
        <p:spPr/>
        <p:txBody>
          <a:bodyPr/>
          <a:lstStyle/>
          <a:p>
            <a:fld id="{3F0BD8BD-6256-4EF9-83CC-38B1CC9EC80B}" type="slidenum">
              <a:rPr lang="en-CA" smtClean="0"/>
              <a:t>‹#›</a:t>
            </a:fld>
            <a:endParaRPr lang="en-CA"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F265508-E489-482B-BDAE-8880BD1E7351}" type="datetimeFigureOut">
              <a:rPr lang="en-CA" smtClean="0"/>
              <a:t>11/03/2011</a:t>
            </a:fld>
            <a:endParaRPr lang="en-CA"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CA"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F0BD8BD-6256-4EF9-83CC-38B1CC9EC80B}" type="slidenum">
              <a:rPr lang="en-CA" smtClean="0"/>
              <a:t>‹#›</a:t>
            </a:fld>
            <a:endParaRPr lang="en-CA"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049" y="548680"/>
            <a:ext cx="6316217"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solidFill>
                  <a:schemeClr val="accent6">
                    <a:lumMod val="75000"/>
                  </a:schemeClr>
                </a:solidFill>
                <a:effectLst>
                  <a:outerShdw blurRad="76200" dist="50800" dir="5400000" algn="tl" rotWithShape="0">
                    <a:srgbClr val="000000">
                      <a:alpha val="65000"/>
                    </a:srgbClr>
                  </a:outerShdw>
                </a:effectLst>
              </a:rPr>
              <a:t>BODY IMAGE</a:t>
            </a:r>
            <a:endParaRPr lang="en-US" sz="8800" b="1" cap="none" spc="50" dirty="0">
              <a:ln w="11430"/>
              <a:solidFill>
                <a:schemeClr val="accent6">
                  <a:lumMod val="75000"/>
                </a:schemeClr>
              </a:soli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08920"/>
            <a:ext cx="4381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100300"/>
            <a:ext cx="295232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227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380371" cy="5262979"/>
          </a:xfrm>
          <a:prstGeom prst="rect">
            <a:avLst/>
          </a:prstGeom>
          <a:noFill/>
        </p:spPr>
        <p:txBody>
          <a:bodyPr wrap="none" rtlCol="0">
            <a:spAutoFit/>
          </a:bodyPr>
          <a:lstStyle/>
          <a:p>
            <a:pPr marL="285750" indent="-285750">
              <a:buFont typeface="Wingdings" pitchFamily="2" charset="2"/>
              <a:buChar char="ü"/>
            </a:pPr>
            <a:r>
              <a:rPr lang="en-CA" sz="2400" b="1" dirty="0" smtClean="0">
                <a:latin typeface="+mj-lt"/>
              </a:rPr>
              <a:t>SOCIETY  </a:t>
            </a:r>
          </a:p>
          <a:p>
            <a:pPr marL="342900" indent="-342900">
              <a:buFontTx/>
              <a:buChar char="-"/>
            </a:pPr>
            <a:r>
              <a:rPr lang="en-CA" sz="2400" dirty="0" smtClean="0">
                <a:latin typeface="+mj-lt"/>
              </a:rPr>
              <a:t>Perfect industry, pre-programmed to expect a “quick fix,</a:t>
            </a:r>
          </a:p>
          <a:p>
            <a:pPr marL="342900" indent="-342900">
              <a:buFontTx/>
              <a:buChar char="-"/>
            </a:pPr>
            <a:r>
              <a:rPr lang="en-CA" sz="2400" dirty="0" smtClean="0">
                <a:latin typeface="+mj-lt"/>
              </a:rPr>
              <a:t> self-worth is based on physical characteristics</a:t>
            </a:r>
          </a:p>
          <a:p>
            <a:pPr marL="342900" indent="-342900">
              <a:buFontTx/>
              <a:buChar char="-"/>
            </a:pPr>
            <a:endParaRPr lang="en-CA" sz="2400" dirty="0" smtClean="0">
              <a:latin typeface="+mj-lt"/>
            </a:endParaRPr>
          </a:p>
          <a:p>
            <a:pPr marL="342900" indent="-342900">
              <a:buFont typeface="Wingdings" pitchFamily="2" charset="2"/>
              <a:buChar char="ü"/>
            </a:pPr>
            <a:r>
              <a:rPr lang="en-CA" sz="2400" b="1" dirty="0" smtClean="0">
                <a:latin typeface="+mj-lt"/>
              </a:rPr>
              <a:t>SELF-ESTEEM</a:t>
            </a:r>
          </a:p>
          <a:p>
            <a:pPr marL="342900" indent="-342900">
              <a:buFontTx/>
              <a:buChar char="-"/>
            </a:pPr>
            <a:r>
              <a:rPr lang="en-CA" sz="2400" dirty="0" smtClean="0">
                <a:latin typeface="+mj-lt"/>
              </a:rPr>
              <a:t>Develops from birth &amp; continues to be shaped by significant</a:t>
            </a:r>
          </a:p>
          <a:p>
            <a:r>
              <a:rPr lang="en-CA" sz="2400" dirty="0" smtClean="0">
                <a:latin typeface="+mj-lt"/>
              </a:rPr>
              <a:t>people in their life, personal characteristics add to feelings of</a:t>
            </a:r>
          </a:p>
          <a:p>
            <a:r>
              <a:rPr lang="en-CA" sz="2400" dirty="0" smtClean="0">
                <a:latin typeface="+mj-lt"/>
              </a:rPr>
              <a:t>self-esteem</a:t>
            </a:r>
          </a:p>
          <a:p>
            <a:endParaRPr lang="en-CA" sz="2400" dirty="0">
              <a:latin typeface="+mj-lt"/>
            </a:endParaRPr>
          </a:p>
          <a:p>
            <a:pPr marL="342900" indent="-342900">
              <a:buFont typeface="Wingdings" pitchFamily="2" charset="2"/>
              <a:buChar char="ü"/>
            </a:pPr>
            <a:r>
              <a:rPr lang="en-CA" sz="2400" b="1" dirty="0" smtClean="0">
                <a:latin typeface="+mj-lt"/>
              </a:rPr>
              <a:t>HEALTH PROFESSIONALS</a:t>
            </a:r>
          </a:p>
          <a:p>
            <a:pPr marL="342900" indent="-342900">
              <a:buFontTx/>
              <a:buChar char="-"/>
            </a:pPr>
            <a:r>
              <a:rPr lang="en-CA" sz="2400" dirty="0" smtClean="0">
                <a:latin typeface="+mj-lt"/>
              </a:rPr>
              <a:t>Annual physical (height/weight), cosmetic surgeons </a:t>
            </a:r>
          </a:p>
          <a:p>
            <a:r>
              <a:rPr lang="en-CA" sz="2400" dirty="0" smtClean="0">
                <a:latin typeface="+mj-lt"/>
              </a:rPr>
              <a:t>advertising the perfect body</a:t>
            </a:r>
          </a:p>
          <a:p>
            <a:pPr marL="342900" indent="-342900">
              <a:buFontTx/>
              <a:buChar char="-"/>
            </a:pPr>
            <a:endParaRPr lang="en-CA" sz="2400" dirty="0">
              <a:latin typeface="+mj-lt"/>
            </a:endParaRPr>
          </a:p>
          <a:p>
            <a:pPr marL="342900" indent="-342900">
              <a:buFontTx/>
              <a:buChar char="-"/>
            </a:pPr>
            <a:endParaRPr lang="en-CA" sz="2400" dirty="0">
              <a:latin typeface="+mj-lt"/>
            </a:endParaRPr>
          </a:p>
        </p:txBody>
      </p:sp>
    </p:spTree>
    <p:extLst>
      <p:ext uri="{BB962C8B-B14F-4D97-AF65-F5344CB8AC3E}">
        <p14:creationId xmlns:p14="http://schemas.microsoft.com/office/powerpoint/2010/main" val="347621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 calcmode="lin" valueType="num">
                                      <p:cBhvr additive="base">
                                        <p:cTn id="4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404664"/>
            <a:ext cx="6898748" cy="461665"/>
          </a:xfrm>
          <a:prstGeom prst="rect">
            <a:avLst/>
          </a:prstGeom>
          <a:noFill/>
        </p:spPr>
        <p:txBody>
          <a:bodyPr wrap="none" rtlCol="0">
            <a:spAutoFit/>
          </a:bodyPr>
          <a:lstStyle/>
          <a:p>
            <a:r>
              <a:rPr lang="en-CA" sz="2400" dirty="0" smtClean="0">
                <a:latin typeface="+mj-lt"/>
              </a:rPr>
              <a:t>GUIDELINES FOR BUILDING A BETTER BODY IMAGE</a:t>
            </a:r>
            <a:endParaRPr lang="en-CA" sz="2400" dirty="0">
              <a:latin typeface="+mj-lt"/>
            </a:endParaRPr>
          </a:p>
        </p:txBody>
      </p:sp>
      <p:sp>
        <p:nvSpPr>
          <p:cNvPr id="3" name="TextBox 2"/>
          <p:cNvSpPr txBox="1"/>
          <p:nvPr/>
        </p:nvSpPr>
        <p:spPr>
          <a:xfrm flipH="1">
            <a:off x="539551" y="866329"/>
            <a:ext cx="8208912" cy="6001643"/>
          </a:xfrm>
          <a:prstGeom prst="rect">
            <a:avLst/>
          </a:prstGeom>
          <a:noFill/>
        </p:spPr>
        <p:txBody>
          <a:bodyPr wrap="square" rtlCol="0">
            <a:spAutoFit/>
          </a:bodyPr>
          <a:lstStyle/>
          <a:p>
            <a:pPr marL="285750" indent="-285750">
              <a:buFont typeface="Wingdings" pitchFamily="2" charset="2"/>
              <a:buChar char="Ø"/>
            </a:pPr>
            <a:r>
              <a:rPr lang="en-CA" sz="2400" dirty="0" smtClean="0"/>
              <a:t>Accept that healthy people come in all shapes and sizes.</a:t>
            </a:r>
          </a:p>
          <a:p>
            <a:pPr marL="285750" indent="-285750">
              <a:buFont typeface="Wingdings" pitchFamily="2" charset="2"/>
              <a:buChar char="Ø"/>
            </a:pPr>
            <a:endParaRPr lang="en-CA" sz="2400" dirty="0"/>
          </a:p>
          <a:p>
            <a:pPr marL="285750" indent="-285750">
              <a:buFont typeface="Wingdings" pitchFamily="2" charset="2"/>
              <a:buChar char="Ø"/>
            </a:pPr>
            <a:r>
              <a:rPr lang="en-CA" sz="2400" dirty="0" smtClean="0"/>
              <a:t>Do not compare yourself to others.  You are a unique person who has inherited a body that is suited for you.</a:t>
            </a:r>
          </a:p>
          <a:p>
            <a:pPr marL="285750" indent="-285750">
              <a:buFont typeface="Wingdings" pitchFamily="2" charset="2"/>
              <a:buChar char="Ø"/>
            </a:pPr>
            <a:endParaRPr lang="en-CA" sz="2400" dirty="0"/>
          </a:p>
          <a:p>
            <a:pPr marL="285750" indent="-285750">
              <a:buFont typeface="Wingdings" pitchFamily="2" charset="2"/>
              <a:buChar char="Ø"/>
            </a:pPr>
            <a:r>
              <a:rPr lang="en-CA" sz="2400" dirty="0" smtClean="0"/>
              <a:t>Define beauty for yourself.  Do not let media or others tell you what to think about your body.</a:t>
            </a:r>
          </a:p>
          <a:p>
            <a:pPr marL="285750" indent="-285750">
              <a:buFont typeface="Wingdings" pitchFamily="2" charset="2"/>
              <a:buChar char="Ø"/>
            </a:pPr>
            <a:endParaRPr lang="en-CA" sz="2400" dirty="0" smtClean="0"/>
          </a:p>
          <a:p>
            <a:pPr marL="285750" indent="-285750">
              <a:buFont typeface="Wingdings" pitchFamily="2" charset="2"/>
              <a:buChar char="Ø"/>
            </a:pPr>
            <a:r>
              <a:rPr lang="en-CA" sz="2400" dirty="0" smtClean="0"/>
              <a:t>What the media portrays doesn’t reflect reality;  there is no such thing as a ”perfect body”</a:t>
            </a:r>
          </a:p>
          <a:p>
            <a:pPr marL="285750" indent="-285750">
              <a:buFont typeface="Wingdings" pitchFamily="2" charset="2"/>
              <a:buChar char="Ø"/>
            </a:pPr>
            <a:endParaRPr lang="en-CA" sz="2400" dirty="0"/>
          </a:p>
          <a:p>
            <a:pPr marL="285750" indent="-285750">
              <a:buFont typeface="Wingdings" pitchFamily="2" charset="2"/>
              <a:buChar char="Ø"/>
            </a:pPr>
            <a:r>
              <a:rPr lang="en-CA" sz="2400" dirty="0" smtClean="0"/>
              <a:t>Look in the mirror and notice what you like about your body.</a:t>
            </a:r>
          </a:p>
          <a:p>
            <a:pPr marL="285750" indent="-285750">
              <a:buFont typeface="Wingdings" pitchFamily="2" charset="2"/>
              <a:buChar char="Ø"/>
            </a:pPr>
            <a:endParaRPr lang="en-CA" sz="2400" dirty="0"/>
          </a:p>
          <a:p>
            <a:pPr marL="285750" indent="-285750">
              <a:buFont typeface="Wingdings" pitchFamily="2" charset="2"/>
              <a:buChar char="Ø"/>
            </a:pPr>
            <a:r>
              <a:rPr lang="en-CA" sz="2400" dirty="0" smtClean="0"/>
              <a:t>Begin to appreciate your body and what it can do by engaging it in such activities as stretching, dancing, etc.</a:t>
            </a:r>
          </a:p>
          <a:p>
            <a:pPr marL="285750" indent="-285750">
              <a:buFont typeface="Wingdings" pitchFamily="2" charset="2"/>
              <a:buChar char="Ø"/>
            </a:pPr>
            <a:endParaRPr lang="en-CA" sz="2400" dirty="0"/>
          </a:p>
        </p:txBody>
      </p:sp>
    </p:spTree>
    <p:extLst>
      <p:ext uri="{BB962C8B-B14F-4D97-AF65-F5344CB8AC3E}">
        <p14:creationId xmlns:p14="http://schemas.microsoft.com/office/powerpoint/2010/main" val="40393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18448"/>
            <a:ext cx="7632848" cy="5940088"/>
          </a:xfrm>
          <a:prstGeom prst="rect">
            <a:avLst/>
          </a:prstGeom>
          <a:noFill/>
        </p:spPr>
        <p:txBody>
          <a:bodyPr wrap="square" rtlCol="0">
            <a:spAutoFit/>
          </a:bodyPr>
          <a:lstStyle/>
          <a:p>
            <a:pPr marL="285750" indent="-285750">
              <a:buFont typeface="Wingdings" pitchFamily="2" charset="2"/>
              <a:buChar char="Ø"/>
            </a:pPr>
            <a:r>
              <a:rPr lang="en-CA" sz="2000" dirty="0"/>
              <a:t>Be aware of messages your body gives to you and respond to them appropriately.  E.g. tired= rest,  full=stop </a:t>
            </a:r>
            <a:r>
              <a:rPr lang="en-CA" sz="2000" dirty="0" smtClean="0"/>
              <a:t>eating</a:t>
            </a:r>
          </a:p>
          <a:p>
            <a:pPr marL="285750" indent="-285750">
              <a:buFont typeface="Wingdings" pitchFamily="2" charset="2"/>
              <a:buChar char="Ø"/>
            </a:pPr>
            <a:endParaRPr lang="en-CA" sz="2000" dirty="0"/>
          </a:p>
          <a:p>
            <a:pPr marL="285750" indent="-285750">
              <a:buFont typeface="Wingdings" pitchFamily="2" charset="2"/>
              <a:buChar char="Ø"/>
            </a:pPr>
            <a:r>
              <a:rPr lang="en-CA" sz="2000" dirty="0" smtClean="0"/>
              <a:t>Remember there is more to you that just your weight or your body size &amp; shape</a:t>
            </a:r>
          </a:p>
          <a:p>
            <a:pPr marL="285750" indent="-285750">
              <a:buFont typeface="Wingdings" pitchFamily="2" charset="2"/>
              <a:buChar char="Ø"/>
            </a:pPr>
            <a:endParaRPr lang="en-CA" sz="2000" dirty="0"/>
          </a:p>
          <a:p>
            <a:pPr marL="285750" indent="-285750">
              <a:buFont typeface="Wingdings" pitchFamily="2" charset="2"/>
              <a:buChar char="Ø"/>
            </a:pPr>
            <a:r>
              <a:rPr lang="en-CA" sz="2000" dirty="0" smtClean="0"/>
              <a:t>Live in the present.  I you are always waiting to get thin before you do this or that, then you will spend most of your life waiting and not doing or being.</a:t>
            </a:r>
          </a:p>
          <a:p>
            <a:pPr marL="285750" indent="-285750">
              <a:buFont typeface="Wingdings" pitchFamily="2" charset="2"/>
              <a:buChar char="Ø"/>
            </a:pPr>
            <a:endParaRPr lang="en-CA" sz="2000" dirty="0"/>
          </a:p>
          <a:p>
            <a:pPr marL="285750" indent="-285750">
              <a:buFont typeface="Wingdings" pitchFamily="2" charset="2"/>
              <a:buChar char="Ø"/>
            </a:pPr>
            <a:r>
              <a:rPr lang="en-CA" sz="2000" dirty="0" smtClean="0"/>
              <a:t>Learn to nurture yourself with things other than food.  E.g. relax with music</a:t>
            </a:r>
          </a:p>
          <a:p>
            <a:pPr marL="285750" indent="-285750">
              <a:buFont typeface="Wingdings" pitchFamily="2" charset="2"/>
              <a:buChar char="Ø"/>
            </a:pPr>
            <a:endParaRPr lang="en-CA" sz="2000" dirty="0"/>
          </a:p>
          <a:p>
            <a:pPr marL="285750" indent="-285750">
              <a:buFont typeface="Wingdings" pitchFamily="2" charset="2"/>
              <a:buChar char="Ø"/>
            </a:pPr>
            <a:r>
              <a:rPr lang="en-CA" sz="2000" dirty="0" smtClean="0"/>
              <a:t>Leave the scales to the fish!  Do not allow numbers to determine how you feel about yourself.</a:t>
            </a:r>
          </a:p>
          <a:p>
            <a:pPr marL="285750" indent="-285750">
              <a:buFont typeface="Wingdings" pitchFamily="2" charset="2"/>
              <a:buChar char="Ø"/>
            </a:pPr>
            <a:endParaRPr lang="en-CA" sz="2000" dirty="0"/>
          </a:p>
          <a:p>
            <a:pPr marL="285750" indent="-285750">
              <a:buFont typeface="Wingdings" pitchFamily="2" charset="2"/>
              <a:buChar char="Ø"/>
            </a:pPr>
            <a:r>
              <a:rPr lang="en-CA" sz="2000" dirty="0" smtClean="0"/>
              <a:t>Wear clothes that you find attractive &amp; comfortable.  Wearing uncomfortable clothes may cause you to be dissatisfied with your body</a:t>
            </a:r>
            <a:r>
              <a:rPr lang="en-CA" dirty="0" smtClean="0"/>
              <a:t>.  </a:t>
            </a:r>
            <a:endParaRPr lang="en-CA" dirty="0"/>
          </a:p>
        </p:txBody>
      </p:sp>
    </p:spTree>
    <p:extLst>
      <p:ext uri="{BB962C8B-B14F-4D97-AF65-F5344CB8AC3E}">
        <p14:creationId xmlns:p14="http://schemas.microsoft.com/office/powerpoint/2010/main" val="30465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 calcmode="lin" valueType="num">
                                      <p:cBhvr additive="base">
                                        <p:cTn id="2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26988"/>
            <a:ext cx="8352928" cy="6217087"/>
          </a:xfrm>
          <a:prstGeom prst="rect">
            <a:avLst/>
          </a:prstGeom>
          <a:noFill/>
        </p:spPr>
        <p:txBody>
          <a:bodyPr wrap="square" rtlCol="0">
            <a:spAutoFit/>
          </a:bodyPr>
          <a:lstStyle/>
          <a:p>
            <a:r>
              <a:rPr lang="en-CA" sz="2400" b="1" u="sng" dirty="0" smtClean="0"/>
              <a:t>ENERGY REQUIREMENTS FOR DIFFERENT STAGES OF LIFE</a:t>
            </a:r>
          </a:p>
          <a:p>
            <a:endParaRPr lang="en-CA" dirty="0"/>
          </a:p>
          <a:p>
            <a:endParaRPr lang="en-CA" dirty="0" smtClean="0"/>
          </a:p>
          <a:p>
            <a:pPr marL="285750" indent="-285750">
              <a:buFont typeface="Wingdings" pitchFamily="2" charset="2"/>
              <a:buChar char="Ø"/>
            </a:pPr>
            <a:r>
              <a:rPr lang="en-CA" sz="2000" b="1" dirty="0" smtClean="0"/>
              <a:t>INFANTS</a:t>
            </a:r>
            <a:r>
              <a:rPr lang="en-CA" sz="2000" dirty="0" smtClean="0"/>
              <a:t> – at the highest growth curve, require a higher fat diet, foods that are easily digested</a:t>
            </a:r>
          </a:p>
          <a:p>
            <a:pPr marL="285750" indent="-285750">
              <a:buFont typeface="Wingdings" pitchFamily="2" charset="2"/>
              <a:buChar char="Ø"/>
            </a:pPr>
            <a:endParaRPr lang="en-CA" sz="2000" dirty="0"/>
          </a:p>
          <a:p>
            <a:pPr marL="285750" indent="-285750">
              <a:buFont typeface="Wingdings" pitchFamily="2" charset="2"/>
              <a:buChar char="Ø"/>
            </a:pPr>
            <a:r>
              <a:rPr lang="en-CA" sz="2000" b="1" dirty="0" smtClean="0"/>
              <a:t>CHILDREN</a:t>
            </a:r>
            <a:r>
              <a:rPr lang="en-CA" sz="2000" dirty="0" smtClean="0"/>
              <a:t> – high growth curve &amp; are very active, therefore require a higher fat diet, as well as grain products to continue a healthy growth pattern</a:t>
            </a:r>
          </a:p>
          <a:p>
            <a:pPr marL="285750" indent="-285750">
              <a:buFont typeface="Wingdings" pitchFamily="2" charset="2"/>
              <a:buChar char="Ø"/>
            </a:pPr>
            <a:endParaRPr lang="en-CA" sz="2000" dirty="0"/>
          </a:p>
          <a:p>
            <a:pPr marL="285750" indent="-285750">
              <a:buFont typeface="Wingdings" pitchFamily="2" charset="2"/>
              <a:buChar char="Ø"/>
            </a:pPr>
            <a:r>
              <a:rPr lang="en-CA" sz="2000" b="1" dirty="0" smtClean="0"/>
              <a:t>YOUTH</a:t>
            </a:r>
            <a:r>
              <a:rPr lang="en-CA" sz="2000" dirty="0" smtClean="0"/>
              <a:t>- during puberty, high growth spurt, therefore require sufficient energy to meet the physiological needs, nearing adulthood &amp; therefore need to begin to eat lower-fat foods in order to be ready for the end of their growth curve  </a:t>
            </a:r>
          </a:p>
          <a:p>
            <a:pPr marL="285750" indent="-285750">
              <a:buFont typeface="Wingdings" pitchFamily="2" charset="2"/>
              <a:buChar char="Ø"/>
            </a:pPr>
            <a:endParaRPr lang="en-CA" sz="2000" dirty="0"/>
          </a:p>
          <a:p>
            <a:pPr marL="285750" indent="-285750">
              <a:buFont typeface="Wingdings" pitchFamily="2" charset="2"/>
              <a:buChar char="Ø"/>
            </a:pPr>
            <a:r>
              <a:rPr lang="en-CA" sz="2000" b="1" dirty="0" smtClean="0"/>
              <a:t>ADULT-</a:t>
            </a:r>
            <a:r>
              <a:rPr lang="en-CA" sz="2000" dirty="0" smtClean="0"/>
              <a:t> need to consume more vegetables &amp; fruit, low-fat foods, need to lead an active lifestyle in order to maintain a healthy weight and decrease health risks</a:t>
            </a:r>
            <a:endParaRPr lang="en-CA" sz="2000" dirty="0"/>
          </a:p>
          <a:p>
            <a:endParaRPr lang="en-CA" sz="2000" dirty="0" smtClean="0"/>
          </a:p>
          <a:p>
            <a:endParaRPr lang="en-CA" dirty="0"/>
          </a:p>
        </p:txBody>
      </p:sp>
    </p:spTree>
    <p:extLst>
      <p:ext uri="{BB962C8B-B14F-4D97-AF65-F5344CB8AC3E}">
        <p14:creationId xmlns:p14="http://schemas.microsoft.com/office/powerpoint/2010/main" val="36297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089327" y="1052736"/>
            <a:ext cx="6651025" cy="2308324"/>
          </a:xfrm>
          <a:prstGeom prst="rect">
            <a:avLst/>
          </a:prstGeom>
          <a:noFill/>
        </p:spPr>
        <p:txBody>
          <a:bodyPr wrap="square" rtlCol="0">
            <a:spAutoFit/>
          </a:bodyPr>
          <a:lstStyle/>
          <a:p>
            <a:pPr marL="285750" indent="-285750">
              <a:buFont typeface="Wingdings" pitchFamily="2" charset="2"/>
              <a:buChar char="Ø"/>
            </a:pPr>
            <a:r>
              <a:rPr lang="en-CA" sz="2400" dirty="0" smtClean="0"/>
              <a:t>PREGNANT/BREASTFEEDING- must consume nutrient-dense foods &amp; additional milk products</a:t>
            </a:r>
          </a:p>
          <a:p>
            <a:pPr marL="285750" indent="-285750">
              <a:buFont typeface="Wingdings" pitchFamily="2" charset="2"/>
              <a:buChar char="Ø"/>
            </a:pPr>
            <a:endParaRPr lang="en-CA" sz="2400" dirty="0"/>
          </a:p>
          <a:p>
            <a:pPr marL="285750" indent="-285750">
              <a:buFont typeface="Wingdings" pitchFamily="2" charset="2"/>
              <a:buChar char="Ø"/>
            </a:pPr>
            <a:r>
              <a:rPr lang="en-CA" sz="2400" dirty="0" smtClean="0"/>
              <a:t>OLDER ADULT- metabolism is slowing down, need to consume less food, food choices must be nutrient dense, maintain an active lifestyle  </a:t>
            </a:r>
            <a:endParaRPr lang="en-CA"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375918"/>
            <a:ext cx="244827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529062"/>
            <a:ext cx="1905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529062"/>
            <a:ext cx="2791222" cy="243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1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99" y="476672"/>
            <a:ext cx="806489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699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32656"/>
            <a:ext cx="648072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024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7295" y="260647"/>
            <a:ext cx="7704856" cy="6370975"/>
          </a:xfrm>
          <a:prstGeom prst="rect">
            <a:avLst/>
          </a:prstGeom>
          <a:noFill/>
        </p:spPr>
        <p:txBody>
          <a:bodyPr wrap="square" rtlCol="0">
            <a:spAutoFit/>
          </a:bodyPr>
          <a:lstStyle/>
          <a:p>
            <a:r>
              <a:rPr lang="en-CA" sz="2400" b="1" u="sng" dirty="0" smtClean="0"/>
              <a:t>HEALTH RISKS ASSOCIATED WITH OBESITY</a:t>
            </a:r>
          </a:p>
          <a:p>
            <a:endParaRPr lang="en-CA" sz="2400" dirty="0"/>
          </a:p>
          <a:p>
            <a:pPr marL="285750" indent="-285750">
              <a:buFont typeface="Wingdings" pitchFamily="2" charset="2"/>
              <a:buChar char="v"/>
            </a:pPr>
            <a:r>
              <a:rPr lang="en-CA" sz="2400" dirty="0" smtClean="0"/>
              <a:t>High blood pressure</a:t>
            </a:r>
          </a:p>
          <a:p>
            <a:pPr marL="285750" indent="-285750">
              <a:buFont typeface="Wingdings" pitchFamily="2" charset="2"/>
              <a:buChar char="v"/>
            </a:pPr>
            <a:r>
              <a:rPr lang="en-CA" sz="2400" dirty="0" smtClean="0"/>
              <a:t>Diabetes</a:t>
            </a:r>
          </a:p>
          <a:p>
            <a:pPr marL="285750" indent="-285750">
              <a:buFont typeface="Wingdings" pitchFamily="2" charset="2"/>
              <a:buChar char="v"/>
            </a:pPr>
            <a:r>
              <a:rPr lang="en-CA" sz="2400" dirty="0" smtClean="0"/>
              <a:t>Heart disease</a:t>
            </a:r>
          </a:p>
          <a:p>
            <a:pPr marL="285750" indent="-285750">
              <a:buFont typeface="Wingdings" pitchFamily="2" charset="2"/>
              <a:buChar char="v"/>
            </a:pPr>
            <a:r>
              <a:rPr lang="en-CA" sz="2400" dirty="0" smtClean="0"/>
              <a:t>Cancer</a:t>
            </a:r>
          </a:p>
          <a:p>
            <a:pPr marL="285750" indent="-285750">
              <a:buFont typeface="Wingdings" pitchFamily="2" charset="2"/>
              <a:buChar char="v"/>
            </a:pPr>
            <a:r>
              <a:rPr lang="en-CA" sz="2400" dirty="0" smtClean="0"/>
              <a:t>Mental health issues</a:t>
            </a:r>
          </a:p>
          <a:p>
            <a:pPr marL="285750" indent="-285750">
              <a:buFont typeface="Wingdings" pitchFamily="2" charset="2"/>
              <a:buChar char="v"/>
            </a:pPr>
            <a:r>
              <a:rPr lang="en-CA" sz="2400" dirty="0" smtClean="0"/>
              <a:t>Risk of using dangerous weight loss methods</a:t>
            </a:r>
          </a:p>
          <a:p>
            <a:pPr marL="285750" indent="-285750">
              <a:buFont typeface="Wingdings" pitchFamily="2" charset="2"/>
              <a:buChar char="v"/>
            </a:pPr>
            <a:r>
              <a:rPr lang="en-CA" sz="2400" dirty="0" smtClean="0"/>
              <a:t>Risk of developing eating disorders</a:t>
            </a:r>
          </a:p>
          <a:p>
            <a:pPr marL="285750" indent="-285750">
              <a:buFont typeface="Wingdings" pitchFamily="2" charset="2"/>
              <a:buChar char="v"/>
            </a:pPr>
            <a:r>
              <a:rPr lang="en-CA" sz="2400" dirty="0" smtClean="0"/>
              <a:t>Arthritis</a:t>
            </a:r>
          </a:p>
          <a:p>
            <a:pPr marL="285750" indent="-285750">
              <a:buFont typeface="Wingdings" pitchFamily="2" charset="2"/>
              <a:buChar char="v"/>
            </a:pPr>
            <a:endParaRPr lang="en-CA" sz="2400" dirty="0"/>
          </a:p>
          <a:p>
            <a:r>
              <a:rPr lang="en-CA" sz="2400" b="1" u="sng" dirty="0" smtClean="0"/>
              <a:t>RISKS ASSOCIATED WITH BEING UNDERWEIGHT</a:t>
            </a:r>
          </a:p>
          <a:p>
            <a:pPr marL="285750" indent="-285750">
              <a:buFont typeface="Wingdings" pitchFamily="2" charset="2"/>
              <a:buChar char="v"/>
            </a:pPr>
            <a:endParaRPr lang="en-CA" sz="2400" b="1" u="sng" dirty="0"/>
          </a:p>
          <a:p>
            <a:pPr marL="285750" indent="-285750">
              <a:buFont typeface="Wingdings" pitchFamily="2" charset="2"/>
              <a:buChar char="v"/>
            </a:pPr>
            <a:r>
              <a:rPr lang="en-CA" sz="2400" dirty="0" smtClean="0"/>
              <a:t>Heart irregularities</a:t>
            </a:r>
          </a:p>
          <a:p>
            <a:pPr marL="285750" indent="-285750">
              <a:buFont typeface="Wingdings" pitchFamily="2" charset="2"/>
              <a:buChar char="v"/>
            </a:pPr>
            <a:r>
              <a:rPr lang="en-CA" sz="2400" dirty="0" smtClean="0"/>
              <a:t>Depression/emotional distress</a:t>
            </a:r>
          </a:p>
          <a:p>
            <a:pPr marL="285750" indent="-285750">
              <a:buFont typeface="Wingdings" pitchFamily="2" charset="2"/>
              <a:buChar char="v"/>
            </a:pPr>
            <a:r>
              <a:rPr lang="en-CA" sz="2400" dirty="0" err="1" smtClean="0"/>
              <a:t>Anemia</a:t>
            </a:r>
            <a:endParaRPr lang="en-CA" sz="2400" dirty="0" smtClean="0"/>
          </a:p>
          <a:p>
            <a:pPr marL="285750" indent="-285750">
              <a:buFont typeface="Wingdings" pitchFamily="2" charset="2"/>
              <a:buChar char="v"/>
            </a:pPr>
            <a:r>
              <a:rPr lang="en-CA" sz="2400" dirty="0" smtClean="0"/>
              <a:t>Risk of developing extreme eating disorders </a:t>
            </a:r>
            <a:endParaRPr lang="en-CA" sz="2400" dirty="0"/>
          </a:p>
        </p:txBody>
      </p:sp>
    </p:spTree>
    <p:extLst>
      <p:ext uri="{BB962C8B-B14F-4D97-AF65-F5344CB8AC3E}">
        <p14:creationId xmlns:p14="http://schemas.microsoft.com/office/powerpoint/2010/main" val="22876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 calcmode="lin" valueType="num">
                                      <p:cBhvr additive="base">
                                        <p:cTn id="4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 calcmode="lin" valueType="num">
                                      <p:cBhvr additive="base">
                                        <p:cTn id="4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 calcmode="lin" valueType="num">
                                      <p:cBhvr additive="base">
                                        <p:cTn id="5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 calcmode="lin" valueType="num">
                                      <p:cBhvr additive="base">
                                        <p:cTn id="5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 calcmode="lin" valueType="num">
                                      <p:cBhvr additive="base">
                                        <p:cTn id="6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7416824" cy="461665"/>
          </a:xfrm>
          <a:prstGeom prst="rect">
            <a:avLst/>
          </a:prstGeom>
          <a:noFill/>
        </p:spPr>
        <p:txBody>
          <a:bodyPr wrap="square" rtlCol="0">
            <a:spAutoFit/>
          </a:bodyPr>
          <a:lstStyle/>
          <a:p>
            <a:r>
              <a:rPr lang="en-CA" sz="2400" b="1" u="sng" dirty="0" smtClean="0"/>
              <a:t>Genetically Predetermined Body Types</a:t>
            </a:r>
            <a:endParaRPr lang="en-CA" sz="2400" b="1" u="sng" dirty="0"/>
          </a:p>
        </p:txBody>
      </p:sp>
      <p:sp>
        <p:nvSpPr>
          <p:cNvPr id="3" name="TextBox 2"/>
          <p:cNvSpPr txBox="1"/>
          <p:nvPr/>
        </p:nvSpPr>
        <p:spPr>
          <a:xfrm>
            <a:off x="273016" y="1052736"/>
            <a:ext cx="8841138" cy="2554545"/>
          </a:xfrm>
          <a:prstGeom prst="rect">
            <a:avLst/>
          </a:prstGeom>
          <a:noFill/>
        </p:spPr>
        <p:txBody>
          <a:bodyPr wrap="none" rtlCol="0">
            <a:spAutoFit/>
          </a:bodyPr>
          <a:lstStyle/>
          <a:p>
            <a:r>
              <a:rPr lang="en-CA" sz="2000" dirty="0" smtClean="0"/>
              <a:t>ENDOMORPH -  soft, round appearance, high percentage of body fat, average to </a:t>
            </a:r>
          </a:p>
          <a:p>
            <a:r>
              <a:rPr lang="en-CA" sz="2000" dirty="0" smtClean="0"/>
              <a:t>Large body frame, legs may appear short compared to total body size</a:t>
            </a:r>
          </a:p>
          <a:p>
            <a:endParaRPr lang="en-CA" sz="2000" dirty="0"/>
          </a:p>
          <a:p>
            <a:r>
              <a:rPr lang="en-CA" sz="2000" dirty="0" smtClean="0"/>
              <a:t>MESOMORPH- firm, well developed muscles, average to large bones, broad </a:t>
            </a:r>
          </a:p>
          <a:p>
            <a:r>
              <a:rPr lang="en-CA" sz="2000" dirty="0" smtClean="0"/>
              <a:t>Shoulders, slim waist, powerful legs, well-proportioned limbs</a:t>
            </a:r>
          </a:p>
          <a:p>
            <a:endParaRPr lang="en-CA" sz="2000" dirty="0"/>
          </a:p>
          <a:p>
            <a:r>
              <a:rPr lang="en-CA" sz="2000" dirty="0" smtClean="0"/>
              <a:t>ECTOMORPH- small bones, slender, angular, with little muscle or fat mass, </a:t>
            </a:r>
          </a:p>
          <a:p>
            <a:r>
              <a:rPr lang="en-CA" sz="2000" dirty="0" smtClean="0"/>
              <a:t>narrow chest and shoulders, arms &amp; legs appear longer in proportion to torso</a:t>
            </a:r>
            <a:endParaRPr lang="en-CA"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717032"/>
            <a:ext cx="554461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6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additive="base">
                                        <p:cTn id="39" dur="500" fill="hold"/>
                                        <p:tgtEl>
                                          <p:spTgt spid="4098"/>
                                        </p:tgtEl>
                                        <p:attrNameLst>
                                          <p:attrName>ppt_x</p:attrName>
                                        </p:attrNameLst>
                                      </p:cBhvr>
                                      <p:tavLst>
                                        <p:tav tm="0">
                                          <p:val>
                                            <p:strVal val="#ppt_x"/>
                                          </p:val>
                                        </p:tav>
                                        <p:tav tm="100000">
                                          <p:val>
                                            <p:strVal val="#ppt_x"/>
                                          </p:val>
                                        </p:tav>
                                      </p:tavLst>
                                    </p:anim>
                                    <p:anim calcmode="lin" valueType="num">
                                      <p:cBhvr additive="base">
                                        <p:cTn id="4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55272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864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53734"/>
            <a:ext cx="8249374" cy="3416320"/>
          </a:xfrm>
          <a:prstGeom prst="rect">
            <a:avLst/>
          </a:prstGeom>
          <a:noFill/>
        </p:spPr>
        <p:txBody>
          <a:bodyPr wrap="none" rtlCol="0">
            <a:spAutoFit/>
          </a:bodyPr>
          <a:lstStyle/>
          <a:p>
            <a:r>
              <a:rPr lang="en-CA" sz="2400" dirty="0" smtClean="0">
                <a:solidFill>
                  <a:schemeClr val="bg2">
                    <a:lumMod val="25000"/>
                  </a:schemeClr>
                </a:solidFill>
                <a:latin typeface="Britannic Bold" pitchFamily="34" charset="0"/>
              </a:rPr>
              <a:t>BODY IMAGE: the mental picture a person has of his/her </a:t>
            </a:r>
          </a:p>
          <a:p>
            <a:r>
              <a:rPr lang="en-CA" sz="2400" dirty="0" smtClean="0">
                <a:solidFill>
                  <a:schemeClr val="bg2">
                    <a:lumMod val="25000"/>
                  </a:schemeClr>
                </a:solidFill>
                <a:latin typeface="Britannic Bold" pitchFamily="34" charset="0"/>
              </a:rPr>
              <a:t>own physical appearance and the associated attitudes and</a:t>
            </a:r>
          </a:p>
          <a:p>
            <a:r>
              <a:rPr lang="en-CA" sz="2400" dirty="0" smtClean="0">
                <a:solidFill>
                  <a:schemeClr val="bg2">
                    <a:lumMod val="25000"/>
                  </a:schemeClr>
                </a:solidFill>
                <a:latin typeface="Britannic Bold" pitchFamily="34" charset="0"/>
              </a:rPr>
              <a:t>feelings toward their own body and how they think others </a:t>
            </a:r>
          </a:p>
          <a:p>
            <a:r>
              <a:rPr lang="en-CA" sz="2400" dirty="0" smtClean="0">
                <a:solidFill>
                  <a:schemeClr val="bg2">
                    <a:lumMod val="25000"/>
                  </a:schemeClr>
                </a:solidFill>
                <a:latin typeface="Britannic Bold" pitchFamily="34" charset="0"/>
              </a:rPr>
              <a:t>see their body</a:t>
            </a:r>
          </a:p>
          <a:p>
            <a:endParaRPr lang="en-CA" sz="2400" dirty="0">
              <a:solidFill>
                <a:schemeClr val="bg2">
                  <a:lumMod val="25000"/>
                </a:schemeClr>
              </a:solidFill>
              <a:latin typeface="Britannic Bold" pitchFamily="34" charset="0"/>
            </a:endParaRPr>
          </a:p>
          <a:p>
            <a:pPr marL="342900" indent="-342900">
              <a:buFont typeface="Arial" pitchFamily="34" charset="0"/>
              <a:buChar char="•"/>
            </a:pPr>
            <a:r>
              <a:rPr lang="en-CA" sz="2400" dirty="0" smtClean="0">
                <a:solidFill>
                  <a:schemeClr val="bg2">
                    <a:lumMod val="25000"/>
                  </a:schemeClr>
                </a:solidFill>
                <a:latin typeface="Britannic Bold" pitchFamily="34" charset="0"/>
              </a:rPr>
              <a:t>Adolescents are acutely aware of their appearance and</a:t>
            </a:r>
          </a:p>
          <a:p>
            <a:r>
              <a:rPr lang="en-CA" sz="2400" dirty="0" smtClean="0">
                <a:solidFill>
                  <a:schemeClr val="bg2">
                    <a:lumMod val="25000"/>
                  </a:schemeClr>
                </a:solidFill>
                <a:latin typeface="Britannic Bold" pitchFamily="34" charset="0"/>
              </a:rPr>
              <a:t> intensely sensitive to how they are perceived and accepted</a:t>
            </a:r>
          </a:p>
          <a:p>
            <a:r>
              <a:rPr lang="en-CA" sz="2400" dirty="0" smtClean="0">
                <a:solidFill>
                  <a:schemeClr val="bg2">
                    <a:lumMod val="25000"/>
                  </a:schemeClr>
                </a:solidFill>
                <a:latin typeface="Britannic Bold" pitchFamily="34" charset="0"/>
              </a:rPr>
              <a:t>by others </a:t>
            </a:r>
          </a:p>
          <a:p>
            <a:endParaRPr lang="en-CA" sz="2400" dirty="0" smtClean="0">
              <a:solidFill>
                <a:schemeClr val="bg2">
                  <a:lumMod val="25000"/>
                </a:schemeClr>
              </a:solidFill>
              <a:latin typeface="Britannic Bol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852936"/>
            <a:ext cx="27363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490" y="3168946"/>
            <a:ext cx="3096344"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2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additive="base">
                                        <p:cTn id="39" dur="500" fill="hold"/>
                                        <p:tgtEl>
                                          <p:spTgt spid="2051"/>
                                        </p:tgtEl>
                                        <p:attrNameLst>
                                          <p:attrName>ppt_x</p:attrName>
                                        </p:attrNameLst>
                                      </p:cBhvr>
                                      <p:tavLst>
                                        <p:tav tm="0">
                                          <p:val>
                                            <p:strVal val="#ppt_x"/>
                                          </p:val>
                                        </p:tav>
                                        <p:tav tm="100000">
                                          <p:val>
                                            <p:strVal val="#ppt_x"/>
                                          </p:val>
                                        </p:tav>
                                      </p:tavLst>
                                    </p:anim>
                                    <p:anim calcmode="lin" valueType="num">
                                      <p:cBhvr additive="base">
                                        <p:cTn id="4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50"/>
                                        </p:tgtEl>
                                        <p:attrNameLst>
                                          <p:attrName>style.visibility</p:attrName>
                                        </p:attrNameLst>
                                      </p:cBhvr>
                                      <p:to>
                                        <p:strVal val="visible"/>
                                      </p:to>
                                    </p:set>
                                    <p:anim calcmode="lin" valueType="num">
                                      <p:cBhvr additive="base">
                                        <p:cTn id="45" dur="500" fill="hold"/>
                                        <p:tgtEl>
                                          <p:spTgt spid="2050"/>
                                        </p:tgtEl>
                                        <p:attrNameLst>
                                          <p:attrName>ppt_x</p:attrName>
                                        </p:attrNameLst>
                                      </p:cBhvr>
                                      <p:tavLst>
                                        <p:tav tm="0">
                                          <p:val>
                                            <p:strVal val="#ppt_x"/>
                                          </p:val>
                                        </p:tav>
                                        <p:tav tm="100000">
                                          <p:val>
                                            <p:strVal val="#ppt_x"/>
                                          </p:val>
                                        </p:tav>
                                      </p:tavLst>
                                    </p:anim>
                                    <p:anim calcmode="lin" valueType="num">
                                      <p:cBhvr additive="base">
                                        <p:cTn id="4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64704"/>
            <a:ext cx="7704856" cy="6001643"/>
          </a:xfrm>
          <a:prstGeom prst="rect">
            <a:avLst/>
          </a:prstGeom>
          <a:noFill/>
        </p:spPr>
        <p:txBody>
          <a:bodyPr wrap="square" rtlCol="0">
            <a:spAutoFit/>
          </a:bodyPr>
          <a:lstStyle/>
          <a:p>
            <a:r>
              <a:rPr lang="en-CA" sz="2400" b="1" u="sng" dirty="0" smtClean="0"/>
              <a:t>SET POINT THEORY</a:t>
            </a:r>
          </a:p>
          <a:p>
            <a:endParaRPr lang="en-CA" sz="2400" dirty="0" smtClean="0"/>
          </a:p>
          <a:p>
            <a:pPr marL="285750" indent="-285750">
              <a:buFont typeface="Franklin Gothic Book" pitchFamily="34" charset="0"/>
              <a:buChar char="☺"/>
            </a:pPr>
            <a:r>
              <a:rPr lang="en-CA" sz="2400" dirty="0" smtClean="0"/>
              <a:t>States that each body has a particular weight that it tends to maintain</a:t>
            </a:r>
          </a:p>
          <a:p>
            <a:pPr marL="285750" indent="-285750">
              <a:buFont typeface="Franklin Gothic Book" pitchFamily="34" charset="0"/>
              <a:buChar char="☺"/>
            </a:pPr>
            <a:endParaRPr lang="en-CA" sz="2400" dirty="0"/>
          </a:p>
          <a:p>
            <a:pPr marL="285750" indent="-285750">
              <a:buFont typeface="Franklin Gothic Book" pitchFamily="34" charset="0"/>
              <a:buChar char="☺"/>
            </a:pPr>
            <a:r>
              <a:rPr lang="en-CA" sz="2400" dirty="0" smtClean="0"/>
              <a:t>Genetics plays a key role in determining body weight and shape</a:t>
            </a:r>
          </a:p>
          <a:p>
            <a:pPr marL="285750" indent="-285750">
              <a:buFont typeface="Franklin Gothic Book" pitchFamily="34" charset="0"/>
              <a:buChar char="☺"/>
            </a:pPr>
            <a:endParaRPr lang="en-CA" sz="2400" dirty="0"/>
          </a:p>
          <a:p>
            <a:pPr marL="285750" indent="-285750">
              <a:buFont typeface="Franklin Gothic Book" pitchFamily="34" charset="0"/>
              <a:buChar char="☺"/>
            </a:pPr>
            <a:r>
              <a:rPr lang="en-CA" sz="2400" dirty="0" smtClean="0"/>
              <a:t>Set point can fluctuate between 5 &amp; 10 pounds and cannot be lowered through restrictive dieting</a:t>
            </a:r>
          </a:p>
          <a:p>
            <a:pPr marL="285750" indent="-285750">
              <a:buFont typeface="Franklin Gothic Book" pitchFamily="34" charset="0"/>
              <a:buChar char="☺"/>
            </a:pPr>
            <a:endParaRPr lang="en-CA" sz="2400" dirty="0"/>
          </a:p>
          <a:p>
            <a:pPr marL="285750" indent="-285750">
              <a:buFont typeface="Franklin Gothic Book" pitchFamily="34" charset="0"/>
              <a:buChar char="☺"/>
            </a:pPr>
            <a:r>
              <a:rPr lang="en-CA" sz="2400" dirty="0" smtClean="0"/>
              <a:t>If an individuals weight is below or above their set point weight range, their body will experience physiological and emotional changes in an attempt to re-establish itself</a:t>
            </a:r>
          </a:p>
          <a:p>
            <a:pPr marL="285750" indent="-285750">
              <a:buFont typeface="Franklin Gothic Book" pitchFamily="34" charset="0"/>
              <a:buChar char="☺"/>
            </a:pPr>
            <a:endParaRPr lang="en-CA" sz="2400" dirty="0"/>
          </a:p>
        </p:txBody>
      </p:sp>
    </p:spTree>
    <p:extLst>
      <p:ext uri="{BB962C8B-B14F-4D97-AF65-F5344CB8AC3E}">
        <p14:creationId xmlns:p14="http://schemas.microsoft.com/office/powerpoint/2010/main" val="4149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04664"/>
            <a:ext cx="7416824" cy="3416320"/>
          </a:xfrm>
          <a:prstGeom prst="rect">
            <a:avLst/>
          </a:prstGeom>
        </p:spPr>
        <p:txBody>
          <a:bodyPr wrap="square">
            <a:spAutoFit/>
          </a:bodyPr>
          <a:lstStyle/>
          <a:p>
            <a:pPr marL="285750" indent="-285750">
              <a:buFont typeface="Franklin Gothic Book" pitchFamily="34" charset="0"/>
              <a:buChar char="☺"/>
            </a:pPr>
            <a:r>
              <a:rPr lang="en-CA" sz="2400" dirty="0"/>
              <a:t>As less food is eaten, a person’s basal metabolic rate decreases </a:t>
            </a:r>
            <a:r>
              <a:rPr lang="en-CA" sz="2400" dirty="0" smtClean="0"/>
              <a:t>(the </a:t>
            </a:r>
            <a:r>
              <a:rPr lang="en-CA" sz="2400" dirty="0"/>
              <a:t>rate at which calories are used by the body) decreases.  Food eaten is then used more efficiently in an attempt by the body to defend its set point and to prevent further weight loss</a:t>
            </a:r>
          </a:p>
          <a:p>
            <a:pPr marL="285750" indent="-285750">
              <a:buFont typeface="Franklin Gothic Book" pitchFamily="34" charset="0"/>
              <a:buChar char="☺"/>
            </a:pPr>
            <a:endParaRPr lang="en-CA" sz="2400" dirty="0"/>
          </a:p>
          <a:p>
            <a:pPr marL="285750" indent="-285750">
              <a:buFont typeface="Franklin Gothic Book" pitchFamily="34" charset="0"/>
              <a:buChar char="☺"/>
            </a:pPr>
            <a:r>
              <a:rPr lang="en-CA" sz="2400" dirty="0"/>
              <a:t>There is no ideal weight for those of the same height &amp; age because people have different body shapes and frames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645024"/>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618" y="3820984"/>
            <a:ext cx="3236342" cy="292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5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54361"/>
            <a:ext cx="828092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692696"/>
            <a:ext cx="4342214" cy="461665"/>
          </a:xfrm>
          <a:prstGeom prst="rect">
            <a:avLst/>
          </a:prstGeom>
          <a:noFill/>
        </p:spPr>
        <p:txBody>
          <a:bodyPr wrap="none" rtlCol="0">
            <a:spAutoFit/>
          </a:bodyPr>
          <a:lstStyle/>
          <a:p>
            <a:r>
              <a:rPr lang="en-CA" sz="2400" dirty="0" smtClean="0">
                <a:latin typeface="+mj-lt"/>
              </a:rPr>
              <a:t>EATING DISORDER CONTINUUM</a:t>
            </a:r>
            <a:endParaRPr lang="en-CA" sz="2400" dirty="0">
              <a:latin typeface="+mj-lt"/>
            </a:endParaRPr>
          </a:p>
        </p:txBody>
      </p:sp>
    </p:spTree>
    <p:extLst>
      <p:ext uri="{BB962C8B-B14F-4D97-AF65-F5344CB8AC3E}">
        <p14:creationId xmlns:p14="http://schemas.microsoft.com/office/powerpoint/2010/main" val="3924732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69476"/>
            <a:ext cx="3606821" cy="523220"/>
          </a:xfrm>
          <a:prstGeom prst="rect">
            <a:avLst/>
          </a:prstGeom>
          <a:noFill/>
        </p:spPr>
        <p:txBody>
          <a:bodyPr wrap="none" rtlCol="0">
            <a:spAutoFit/>
          </a:bodyPr>
          <a:lstStyle/>
          <a:p>
            <a:r>
              <a:rPr lang="en-CA" sz="2800" dirty="0" smtClean="0">
                <a:latin typeface="+mj-lt"/>
              </a:rPr>
              <a:t>TUNING INTO HUNGER</a:t>
            </a:r>
            <a:endParaRPr lang="en-CA" sz="2800" dirty="0">
              <a:latin typeface="+mj-lt"/>
            </a:endParaRPr>
          </a:p>
        </p:txBody>
      </p:sp>
      <p:sp>
        <p:nvSpPr>
          <p:cNvPr id="3" name="TextBox 2"/>
          <p:cNvSpPr txBox="1"/>
          <p:nvPr/>
        </p:nvSpPr>
        <p:spPr>
          <a:xfrm>
            <a:off x="37137" y="721816"/>
            <a:ext cx="9121151" cy="6555641"/>
          </a:xfrm>
          <a:prstGeom prst="rect">
            <a:avLst/>
          </a:prstGeom>
          <a:noFill/>
        </p:spPr>
        <p:txBody>
          <a:bodyPr wrap="none" rtlCol="0">
            <a:spAutoFit/>
          </a:bodyPr>
          <a:lstStyle/>
          <a:p>
            <a:r>
              <a:rPr lang="en-CA" sz="2000" dirty="0" smtClean="0"/>
              <a:t>A non-dieting approach to eating involves eating when you are hungry and stopping</a:t>
            </a:r>
          </a:p>
          <a:p>
            <a:r>
              <a:rPr lang="en-CA" sz="2000" dirty="0" smtClean="0"/>
              <a:t>when you are full.  There are several degrees of hunger ranging from feeling full</a:t>
            </a:r>
          </a:p>
          <a:p>
            <a:r>
              <a:rPr lang="en-CA" sz="2000" dirty="0" smtClean="0"/>
              <a:t>to feeling extremely hunger.</a:t>
            </a:r>
          </a:p>
          <a:p>
            <a:endParaRPr lang="en-CA" sz="2000" dirty="0"/>
          </a:p>
          <a:p>
            <a:r>
              <a:rPr lang="en-CA" sz="2000" b="1" dirty="0" smtClean="0"/>
              <a:t>0=SATISIFIED</a:t>
            </a:r>
            <a:r>
              <a:rPr lang="en-CA" sz="2000" dirty="0" smtClean="0"/>
              <a:t> – not hungry, no thoughts of food, may have had a meal recently</a:t>
            </a:r>
          </a:p>
          <a:p>
            <a:endParaRPr lang="en-CA" sz="2000" dirty="0"/>
          </a:p>
          <a:p>
            <a:r>
              <a:rPr lang="en-CA" sz="2000" b="1" dirty="0" smtClean="0"/>
              <a:t>1=THINKING OF FOOD </a:t>
            </a:r>
            <a:r>
              <a:rPr lang="en-CA" sz="2000" dirty="0" smtClean="0"/>
              <a:t>– vague thoughts of food, not ready for a meal, may eat for</a:t>
            </a:r>
          </a:p>
          <a:p>
            <a:r>
              <a:rPr lang="en-CA" sz="2000" dirty="0" smtClean="0"/>
              <a:t> something to do if upset or bored</a:t>
            </a:r>
          </a:p>
          <a:p>
            <a:endParaRPr lang="en-CA" sz="2000" dirty="0"/>
          </a:p>
          <a:p>
            <a:r>
              <a:rPr lang="en-CA" sz="2000" b="1" dirty="0" smtClean="0"/>
              <a:t>2=HUNGRY</a:t>
            </a:r>
            <a:r>
              <a:rPr lang="en-CA" sz="2000" dirty="0" smtClean="0"/>
              <a:t> – hungry enough to eat a meal, temporarily satisfied with a snack,</a:t>
            </a:r>
          </a:p>
          <a:p>
            <a:r>
              <a:rPr lang="en-CA" sz="2000" dirty="0" smtClean="0"/>
              <a:t> making  decisions about what to eat</a:t>
            </a:r>
          </a:p>
          <a:p>
            <a:endParaRPr lang="en-CA" sz="2000" dirty="0"/>
          </a:p>
          <a:p>
            <a:r>
              <a:rPr lang="en-CA" sz="2000" b="1" dirty="0"/>
              <a:t>3=REALLY HUNGRY </a:t>
            </a:r>
            <a:r>
              <a:rPr lang="en-CA" sz="2000" dirty="0"/>
              <a:t>– thinking of food a lot, irritable, stomach growling, low </a:t>
            </a:r>
            <a:r>
              <a:rPr lang="en-CA" sz="2000" dirty="0" smtClean="0"/>
              <a:t>energy</a:t>
            </a:r>
          </a:p>
          <a:p>
            <a:r>
              <a:rPr lang="en-CA" sz="2000" dirty="0" smtClean="0"/>
              <a:t> nausea,  upset </a:t>
            </a:r>
            <a:r>
              <a:rPr lang="en-CA" sz="2000" dirty="0"/>
              <a:t>stomach, getting harder to concentrate</a:t>
            </a:r>
          </a:p>
          <a:p>
            <a:endParaRPr lang="en-CA" sz="2000" dirty="0" smtClean="0"/>
          </a:p>
          <a:p>
            <a:r>
              <a:rPr lang="en-CA" sz="2000" b="1" dirty="0"/>
              <a:t>4=STARVING </a:t>
            </a:r>
            <a:r>
              <a:rPr lang="en-CA" sz="2000" dirty="0"/>
              <a:t>– feeling shaky, decreased physical co-ordination, experiencing a </a:t>
            </a:r>
            <a:endParaRPr lang="en-CA" sz="2000" dirty="0" smtClean="0"/>
          </a:p>
          <a:p>
            <a:r>
              <a:rPr lang="en-CA" sz="2000" dirty="0" smtClean="0"/>
              <a:t>headache, unable </a:t>
            </a:r>
            <a:r>
              <a:rPr lang="en-CA" sz="2000" dirty="0"/>
              <a:t>to concentrate, may feel sleepy, may faint</a:t>
            </a:r>
          </a:p>
          <a:p>
            <a:endParaRPr lang="en-CA" sz="2000" dirty="0"/>
          </a:p>
          <a:p>
            <a:endParaRPr lang="en-CA" sz="2000" dirty="0" smtClean="0"/>
          </a:p>
          <a:p>
            <a:endParaRPr lang="en-CA" sz="2000" dirty="0" smtClean="0"/>
          </a:p>
          <a:p>
            <a:endParaRPr lang="en-CA" sz="2000" dirty="0"/>
          </a:p>
        </p:txBody>
      </p:sp>
    </p:spTree>
    <p:extLst>
      <p:ext uri="{BB962C8B-B14F-4D97-AF65-F5344CB8AC3E}">
        <p14:creationId xmlns:p14="http://schemas.microsoft.com/office/powerpoint/2010/main" val="227387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 calcmode="lin" valueType="num">
                                      <p:cBhvr additive="base">
                                        <p:cTn id="6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7920880" cy="523220"/>
          </a:xfrm>
          <a:prstGeom prst="rect">
            <a:avLst/>
          </a:prstGeom>
        </p:spPr>
        <p:txBody>
          <a:bodyPr wrap="square">
            <a:spAutoFit/>
          </a:bodyPr>
          <a:lstStyle/>
          <a:p>
            <a:r>
              <a:rPr lang="en-CA" sz="2800" dirty="0" smtClean="0">
                <a:latin typeface="+mj-lt"/>
              </a:rPr>
              <a:t>THE THREE D’S</a:t>
            </a:r>
            <a:endParaRPr lang="en-CA" sz="2800" dirty="0">
              <a:latin typeface="+mj-lt"/>
            </a:endParaRPr>
          </a:p>
        </p:txBody>
      </p:sp>
      <p:sp>
        <p:nvSpPr>
          <p:cNvPr id="3" name="TextBox 2"/>
          <p:cNvSpPr txBox="1"/>
          <p:nvPr/>
        </p:nvSpPr>
        <p:spPr>
          <a:xfrm>
            <a:off x="179512" y="999892"/>
            <a:ext cx="9052350" cy="5016758"/>
          </a:xfrm>
          <a:prstGeom prst="rect">
            <a:avLst/>
          </a:prstGeom>
          <a:noFill/>
        </p:spPr>
        <p:txBody>
          <a:bodyPr wrap="none" rtlCol="0">
            <a:spAutoFit/>
          </a:bodyPr>
          <a:lstStyle/>
          <a:p>
            <a:r>
              <a:rPr lang="en-CA" sz="2000" b="1" dirty="0" smtClean="0"/>
              <a:t>DIETING     </a:t>
            </a:r>
            <a:r>
              <a:rPr lang="en-CA" sz="2000" dirty="0" smtClean="0"/>
              <a:t>                                                                                                                 </a:t>
            </a:r>
          </a:p>
          <a:p>
            <a:pPr marL="285750" indent="-285750">
              <a:buFont typeface="Franklin Gothic Book" pitchFamily="34" charset="0"/>
              <a:buChar char="♥"/>
            </a:pPr>
            <a:r>
              <a:rPr lang="en-CA" sz="2000" dirty="0" smtClean="0"/>
              <a:t>33 billions dollars are spent on dieting &amp; diet related products each year</a:t>
            </a:r>
          </a:p>
          <a:p>
            <a:pPr marL="285750" indent="-285750">
              <a:buFont typeface="Franklin Gothic Book" pitchFamily="34" charset="0"/>
              <a:buChar char="♥"/>
            </a:pPr>
            <a:r>
              <a:rPr lang="en-CA" sz="2000" dirty="0" smtClean="0"/>
              <a:t>The diet industry’s target consumer is the “professional female dieter”</a:t>
            </a:r>
          </a:p>
          <a:p>
            <a:pPr marL="285750" indent="-285750">
              <a:buFont typeface="Franklin Gothic Book" pitchFamily="34" charset="0"/>
              <a:buChar char="♥"/>
            </a:pPr>
            <a:r>
              <a:rPr lang="en-CA" sz="2000" dirty="0" smtClean="0"/>
              <a:t>The risk of Yo-Yo dieting far outweigh the benefits</a:t>
            </a:r>
          </a:p>
          <a:p>
            <a:pPr marL="285750" indent="-285750">
              <a:buFont typeface="Franklin Gothic Book" pitchFamily="34" charset="0"/>
              <a:buChar char="♥"/>
            </a:pPr>
            <a:r>
              <a:rPr lang="en-CA" sz="2000" dirty="0" smtClean="0"/>
              <a:t>Genetics plays a key role in determining shape, weight and size etc.</a:t>
            </a:r>
          </a:p>
          <a:p>
            <a:pPr marL="285750" indent="-285750">
              <a:buFont typeface="Franklin Gothic Book" pitchFamily="34" charset="0"/>
              <a:buChar char="♥"/>
            </a:pPr>
            <a:r>
              <a:rPr lang="en-CA" sz="2000" dirty="0" smtClean="0"/>
              <a:t>50% of females between the ages of 11 and 13 already se themselves as </a:t>
            </a:r>
          </a:p>
          <a:p>
            <a:r>
              <a:rPr lang="en-CA" sz="2000" dirty="0" smtClean="0"/>
              <a:t>    overweight</a:t>
            </a:r>
          </a:p>
          <a:p>
            <a:pPr marL="285750" indent="-285750">
              <a:buFont typeface="Franklin Gothic Book" pitchFamily="34" charset="0"/>
              <a:buChar char="♥"/>
            </a:pPr>
            <a:r>
              <a:rPr lang="en-CA" sz="2000" dirty="0" smtClean="0"/>
              <a:t>Individuals who diet are 8% more likely to develop an eating disorder</a:t>
            </a:r>
          </a:p>
          <a:p>
            <a:pPr marL="285750" indent="-285750">
              <a:buFont typeface="Franklin Gothic Book" pitchFamily="34" charset="0"/>
              <a:buChar char="♥"/>
            </a:pPr>
            <a:endParaRPr lang="en-CA" sz="2000" dirty="0"/>
          </a:p>
          <a:p>
            <a:r>
              <a:rPr lang="en-CA" sz="2000" b="1" dirty="0" smtClean="0"/>
              <a:t>BODY DISSATISFACTION</a:t>
            </a:r>
          </a:p>
          <a:p>
            <a:pPr marL="285750" indent="-285750">
              <a:buFont typeface="Franklin Gothic Book" pitchFamily="34" charset="0"/>
              <a:buChar char="♥"/>
            </a:pPr>
            <a:endParaRPr lang="en-CA" sz="2000" dirty="0"/>
          </a:p>
          <a:p>
            <a:pPr marL="285750" indent="-285750">
              <a:buFont typeface="Franklin Gothic Book" pitchFamily="34" charset="0"/>
              <a:buChar char="♥"/>
            </a:pPr>
            <a:r>
              <a:rPr lang="en-CA" sz="2000" dirty="0" smtClean="0"/>
              <a:t>80% of adult women are dissatisfied with their bodies</a:t>
            </a:r>
          </a:p>
          <a:p>
            <a:pPr marL="285750" indent="-285750">
              <a:buFont typeface="Franklin Gothic Book" pitchFamily="34" charset="0"/>
              <a:buChar char="♥"/>
            </a:pPr>
            <a:r>
              <a:rPr lang="en-CA" sz="2000" dirty="0" smtClean="0"/>
              <a:t>According to one study, up to 13% of 9 year olds reported a fear of being fat, </a:t>
            </a:r>
          </a:p>
          <a:p>
            <a:r>
              <a:rPr lang="en-CA" sz="2000" dirty="0" smtClean="0"/>
              <a:t>    and by the age of 11, 51% began their first diet</a:t>
            </a:r>
          </a:p>
          <a:p>
            <a:pPr marL="285750" indent="-285750">
              <a:buFont typeface="Franklin Gothic Book" pitchFamily="34" charset="0"/>
              <a:buChar char="♥"/>
            </a:pPr>
            <a:r>
              <a:rPr lang="en-CA" sz="2000" dirty="0" smtClean="0"/>
              <a:t>Many dieting teenagers experience the passage through puberty with repulsion </a:t>
            </a:r>
          </a:p>
          <a:p>
            <a:r>
              <a:rPr lang="en-CA" sz="2000" dirty="0" smtClean="0"/>
              <a:t>    and disgust    </a:t>
            </a:r>
            <a:endParaRPr lang="en-CA" sz="2000" dirty="0"/>
          </a:p>
        </p:txBody>
      </p:sp>
    </p:spTree>
    <p:extLst>
      <p:ext uri="{BB962C8B-B14F-4D97-AF65-F5344CB8AC3E}">
        <p14:creationId xmlns:p14="http://schemas.microsoft.com/office/powerpoint/2010/main" val="31755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372" y="548680"/>
            <a:ext cx="8783751" cy="4093428"/>
          </a:xfrm>
          <a:prstGeom prst="rect">
            <a:avLst/>
          </a:prstGeom>
          <a:noFill/>
        </p:spPr>
        <p:txBody>
          <a:bodyPr wrap="none" rtlCol="0">
            <a:spAutoFit/>
          </a:bodyPr>
          <a:lstStyle/>
          <a:p>
            <a:r>
              <a:rPr lang="en-CA" sz="2000" b="1" dirty="0" smtClean="0"/>
              <a:t>DRIVE FOR THINNESS                                                                                                 </a:t>
            </a:r>
          </a:p>
          <a:p>
            <a:pPr marL="285750" indent="-285750">
              <a:buFont typeface="Franklin Gothic Book" pitchFamily="34" charset="0"/>
              <a:buChar char="♥"/>
            </a:pPr>
            <a:r>
              <a:rPr lang="en-CA" sz="2000" dirty="0" smtClean="0"/>
              <a:t>Since the mid-sixties, we have become a nation obsessed with thinness</a:t>
            </a:r>
          </a:p>
          <a:p>
            <a:pPr marL="285750" indent="-285750">
              <a:buFont typeface="Franklin Gothic Book" pitchFamily="34" charset="0"/>
              <a:buChar char="♥"/>
            </a:pPr>
            <a:r>
              <a:rPr lang="en-CA" sz="2000" dirty="0" smtClean="0"/>
              <a:t>This obsession is perpetuated by the myths that thinness equals beauty, </a:t>
            </a:r>
          </a:p>
          <a:p>
            <a:r>
              <a:rPr lang="en-CA" sz="2000" dirty="0" smtClean="0"/>
              <a:t>     perfectionism</a:t>
            </a:r>
          </a:p>
          <a:p>
            <a:pPr marL="285750" indent="-285750">
              <a:buFont typeface="Franklin Gothic Book" pitchFamily="34" charset="0"/>
              <a:buChar char="♥"/>
            </a:pPr>
            <a:r>
              <a:rPr lang="en-CA" sz="2000" dirty="0" smtClean="0"/>
              <a:t>Happiness, self-confidence and self-control</a:t>
            </a:r>
          </a:p>
          <a:p>
            <a:pPr marL="285750" indent="-285750">
              <a:buFont typeface="Franklin Gothic Book" pitchFamily="34" charset="0"/>
              <a:buChar char="♥"/>
            </a:pPr>
            <a:r>
              <a:rPr lang="en-CA" sz="2000" dirty="0" smtClean="0"/>
              <a:t>Drive for thinness is often passed on by mothers to daughters through a</a:t>
            </a:r>
          </a:p>
          <a:p>
            <a:r>
              <a:rPr lang="en-CA" sz="2000" dirty="0" smtClean="0"/>
              <a:t>     process of learning and imitation</a:t>
            </a:r>
          </a:p>
          <a:p>
            <a:pPr marL="285750" indent="-285750">
              <a:buFont typeface="Franklin Gothic Book" pitchFamily="34" charset="0"/>
              <a:buChar char="♥"/>
            </a:pPr>
            <a:r>
              <a:rPr lang="en-CA" sz="2000" dirty="0" smtClean="0"/>
              <a:t>Also responsible are the diet, beauty, and fashion industries, which bombard </a:t>
            </a:r>
          </a:p>
          <a:p>
            <a:r>
              <a:rPr lang="en-CA" sz="2000" dirty="0" smtClean="0"/>
              <a:t>    us with mixed messages through media advertising</a:t>
            </a:r>
          </a:p>
          <a:p>
            <a:pPr marL="285750" indent="-285750">
              <a:buFont typeface="Franklin Gothic Book" pitchFamily="34" charset="0"/>
              <a:buChar char="♥"/>
            </a:pPr>
            <a:endParaRPr lang="en-CA" sz="2000" dirty="0"/>
          </a:p>
          <a:p>
            <a:pPr marL="285750" indent="-285750">
              <a:buFont typeface="Franklin Gothic Book" pitchFamily="34" charset="0"/>
              <a:buChar char="♥"/>
            </a:pPr>
            <a:r>
              <a:rPr lang="en-CA" sz="2000" b="1" dirty="0" smtClean="0"/>
              <a:t>REMEMBER</a:t>
            </a:r>
          </a:p>
          <a:p>
            <a:pPr marL="285750" indent="-285750">
              <a:buFont typeface="Franklin Gothic Book" pitchFamily="34" charset="0"/>
              <a:buChar char="♥"/>
            </a:pPr>
            <a:r>
              <a:rPr lang="en-CA" sz="2000" dirty="0" smtClean="0"/>
              <a:t>“It’s not your bodies that need changing, it’s our attitudes.”</a:t>
            </a:r>
            <a:endParaRPr lang="en-CA" sz="2000" dirty="0"/>
          </a:p>
          <a:p>
            <a:pPr marL="285750" indent="-285750">
              <a:buFont typeface="Franklin Gothic Book" pitchFamily="34" charset="0"/>
              <a:buChar char="♥"/>
            </a:pPr>
            <a:endParaRPr lang="en-C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29309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93095"/>
            <a:ext cx="3816424"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3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 calcmode="lin" valueType="num">
                                      <p:cBhvr additive="base">
                                        <p:cTn id="4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51"/>
                                        </p:tgtEl>
                                        <p:attrNameLst>
                                          <p:attrName>style.visibility</p:attrName>
                                        </p:attrNameLst>
                                      </p:cBhvr>
                                      <p:to>
                                        <p:strVal val="visible"/>
                                      </p:to>
                                    </p:set>
                                    <p:anim calcmode="lin" valueType="num">
                                      <p:cBhvr additive="base">
                                        <p:cTn id="53" dur="500" fill="hold"/>
                                        <p:tgtEl>
                                          <p:spTgt spid="2051"/>
                                        </p:tgtEl>
                                        <p:attrNameLst>
                                          <p:attrName>ppt_x</p:attrName>
                                        </p:attrNameLst>
                                      </p:cBhvr>
                                      <p:tavLst>
                                        <p:tav tm="0">
                                          <p:val>
                                            <p:strVal val="#ppt_x"/>
                                          </p:val>
                                        </p:tav>
                                        <p:tav tm="100000">
                                          <p:val>
                                            <p:strVal val="#ppt_x"/>
                                          </p:val>
                                        </p:tav>
                                      </p:tavLst>
                                    </p:anim>
                                    <p:anim calcmode="lin" valueType="num">
                                      <p:cBhvr additive="base">
                                        <p:cTn id="5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50"/>
                                        </p:tgtEl>
                                        <p:attrNameLst>
                                          <p:attrName>style.visibility</p:attrName>
                                        </p:attrNameLst>
                                      </p:cBhvr>
                                      <p:to>
                                        <p:strVal val="visible"/>
                                      </p:to>
                                    </p:set>
                                    <p:anim calcmode="lin" valueType="num">
                                      <p:cBhvr additive="base">
                                        <p:cTn id="59" dur="500" fill="hold"/>
                                        <p:tgtEl>
                                          <p:spTgt spid="2050"/>
                                        </p:tgtEl>
                                        <p:attrNameLst>
                                          <p:attrName>ppt_x</p:attrName>
                                        </p:attrNameLst>
                                      </p:cBhvr>
                                      <p:tavLst>
                                        <p:tav tm="0">
                                          <p:val>
                                            <p:strVal val="#ppt_x"/>
                                          </p:val>
                                        </p:tav>
                                        <p:tav tm="100000">
                                          <p:val>
                                            <p:strVal val="#ppt_x"/>
                                          </p:val>
                                        </p:tav>
                                      </p:tavLst>
                                    </p:anim>
                                    <p:anim calcmode="lin" valueType="num">
                                      <p:cBhvr additive="base">
                                        <p:cTn id="6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40804"/>
            <a:ext cx="9931501" cy="6617196"/>
          </a:xfrm>
          <a:prstGeom prst="rect">
            <a:avLst/>
          </a:prstGeom>
          <a:noFill/>
        </p:spPr>
        <p:txBody>
          <a:bodyPr wrap="none" rtlCol="0">
            <a:spAutoFit/>
          </a:bodyPr>
          <a:lstStyle/>
          <a:p>
            <a:r>
              <a:rPr lang="en-CA" sz="2400" b="1" u="sng" dirty="0" smtClean="0">
                <a:latin typeface="+mj-lt"/>
              </a:rPr>
              <a:t>WHAT REALLY HAPPENS WHEN WE DIET, “JUST FOR GIRLS” </a:t>
            </a:r>
            <a:r>
              <a:rPr lang="en-CA" sz="2400" dirty="0" smtClean="0"/>
              <a:t>     </a:t>
            </a:r>
          </a:p>
          <a:p>
            <a:endParaRPr lang="en-CA" dirty="0"/>
          </a:p>
          <a:p>
            <a:r>
              <a:rPr lang="en-CA" sz="2000" b="1" dirty="0" smtClean="0"/>
              <a:t>HOW WE DIET-THIS IS WHAT REALLY HAPPENS     </a:t>
            </a:r>
          </a:p>
          <a:p>
            <a:endParaRPr lang="en-CA" sz="2000" b="1" dirty="0"/>
          </a:p>
          <a:p>
            <a:r>
              <a:rPr lang="en-CA" sz="2400" b="1" i="1" dirty="0" smtClean="0"/>
              <a:t>Skipping meals or decreasing calories</a:t>
            </a:r>
          </a:p>
          <a:p>
            <a:pPr marL="285750" indent="-285750">
              <a:buFont typeface="Arial" pitchFamily="34" charset="0"/>
              <a:buChar char="•"/>
            </a:pPr>
            <a:r>
              <a:rPr lang="en-CA" sz="2400" dirty="0" smtClean="0"/>
              <a:t>This lowers metabolism so we store fat more easily from fewer </a:t>
            </a:r>
          </a:p>
          <a:p>
            <a:r>
              <a:rPr lang="en-CA" sz="2400" dirty="0" smtClean="0"/>
              <a:t>    calories</a:t>
            </a:r>
          </a:p>
          <a:p>
            <a:pPr marL="285750" indent="-285750">
              <a:buFont typeface="Arial" pitchFamily="34" charset="0"/>
              <a:buChar char="•"/>
            </a:pPr>
            <a:r>
              <a:rPr lang="en-CA" sz="2400" dirty="0" smtClean="0"/>
              <a:t>The brain &amp; muscle’s demand for fuel causes rebound munchies,</a:t>
            </a:r>
          </a:p>
          <a:p>
            <a:r>
              <a:rPr lang="en-CA" sz="2400" dirty="0" smtClean="0"/>
              <a:t>    usually for high fat &amp; high sugar items</a:t>
            </a:r>
          </a:p>
          <a:p>
            <a:pPr marL="285750" indent="-285750">
              <a:buFont typeface="Arial" pitchFamily="34" charset="0"/>
              <a:buChar char="•"/>
            </a:pPr>
            <a:r>
              <a:rPr lang="en-CA" sz="2400" dirty="0" smtClean="0"/>
              <a:t>Poor attention span, irritability, fatigue</a:t>
            </a:r>
          </a:p>
          <a:p>
            <a:pPr marL="285750" indent="-285750">
              <a:buFont typeface="Arial" pitchFamily="34" charset="0"/>
              <a:buChar char="•"/>
            </a:pPr>
            <a:r>
              <a:rPr lang="en-CA" sz="2400" dirty="0" smtClean="0"/>
              <a:t>Muscle tissue may be lost </a:t>
            </a:r>
            <a:r>
              <a:rPr lang="en-CA" sz="2400" b="1" dirty="0" smtClean="0"/>
              <a:t>     </a:t>
            </a:r>
          </a:p>
          <a:p>
            <a:endParaRPr lang="en-CA" sz="2400" b="1" dirty="0"/>
          </a:p>
          <a:p>
            <a:pPr marL="285750" indent="-285750">
              <a:buFont typeface="Arial" pitchFamily="34" charset="0"/>
              <a:buChar char="•"/>
            </a:pPr>
            <a:r>
              <a:rPr lang="en-CA" sz="2400" b="1" i="1" dirty="0" smtClean="0"/>
              <a:t>Cut out starchy foods</a:t>
            </a:r>
          </a:p>
          <a:p>
            <a:pPr marL="285750" indent="-285750">
              <a:buFont typeface="Arial" pitchFamily="34" charset="0"/>
              <a:buChar char="•"/>
            </a:pPr>
            <a:r>
              <a:rPr lang="en-CA" sz="2400" dirty="0" smtClean="0"/>
              <a:t>Your body loses its best source of stable energy</a:t>
            </a:r>
          </a:p>
          <a:p>
            <a:pPr marL="285750" indent="-285750">
              <a:buFont typeface="Arial" pitchFamily="34" charset="0"/>
              <a:buChar char="•"/>
            </a:pPr>
            <a:r>
              <a:rPr lang="en-CA" sz="2400" dirty="0" smtClean="0"/>
              <a:t>You’ll be more likely to fell moody &amp; tired</a:t>
            </a:r>
            <a:r>
              <a:rPr lang="en-CA" sz="2400" b="1" dirty="0" smtClean="0"/>
              <a:t> </a:t>
            </a:r>
          </a:p>
          <a:p>
            <a:pPr marL="285750" indent="-285750">
              <a:buFont typeface="Arial" pitchFamily="34" charset="0"/>
              <a:buChar char="•"/>
            </a:pPr>
            <a:r>
              <a:rPr lang="en-CA" sz="2400" dirty="0" smtClean="0"/>
              <a:t>You’ll end up eating higher fat &amp; sugary foods to satisfy munchies</a:t>
            </a:r>
            <a:r>
              <a:rPr lang="en-CA" sz="2400" b="1" dirty="0" smtClean="0"/>
              <a:t>             </a:t>
            </a:r>
          </a:p>
          <a:p>
            <a:endParaRPr lang="en-CA" dirty="0"/>
          </a:p>
          <a:p>
            <a:endParaRPr lang="en-CA" dirty="0" smtClean="0"/>
          </a:p>
          <a:p>
            <a:r>
              <a:rPr lang="en-CA" dirty="0" smtClean="0"/>
              <a:t>   </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140968"/>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941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774885" cy="461665"/>
          </a:xfrm>
          <a:prstGeom prst="rect">
            <a:avLst/>
          </a:prstGeom>
          <a:noFill/>
        </p:spPr>
        <p:txBody>
          <a:bodyPr wrap="none" rtlCol="0">
            <a:spAutoFit/>
          </a:bodyPr>
          <a:lstStyle/>
          <a:p>
            <a:r>
              <a:rPr lang="en-CA" sz="2400" b="1" i="1" dirty="0" smtClean="0">
                <a:latin typeface="+mj-lt"/>
              </a:rPr>
              <a:t>Go on a </a:t>
            </a:r>
            <a:r>
              <a:rPr lang="en-CA" sz="2400" b="1" i="1" dirty="0" err="1" smtClean="0">
                <a:latin typeface="+mj-lt"/>
              </a:rPr>
              <a:t>Preplanned</a:t>
            </a:r>
            <a:r>
              <a:rPr lang="en-CA" sz="2400" b="1" i="1" dirty="0" smtClean="0">
                <a:latin typeface="+mj-lt"/>
              </a:rPr>
              <a:t> Meal Replacement Diet or Liquid Diet</a:t>
            </a:r>
            <a:endParaRPr lang="en-CA" sz="2400" b="1" i="1" dirty="0">
              <a:latin typeface="+mj-lt"/>
            </a:endParaRPr>
          </a:p>
        </p:txBody>
      </p:sp>
      <p:sp>
        <p:nvSpPr>
          <p:cNvPr id="3" name="TextBox 2"/>
          <p:cNvSpPr txBox="1"/>
          <p:nvPr/>
        </p:nvSpPr>
        <p:spPr>
          <a:xfrm>
            <a:off x="275449" y="1124744"/>
            <a:ext cx="8371907" cy="7355860"/>
          </a:xfrm>
          <a:prstGeom prst="rect">
            <a:avLst/>
          </a:prstGeom>
          <a:noFill/>
        </p:spPr>
        <p:txBody>
          <a:bodyPr wrap="none" rtlCol="0">
            <a:spAutoFit/>
          </a:bodyPr>
          <a:lstStyle/>
          <a:p>
            <a:pPr marL="285750" indent="-285750">
              <a:buFont typeface="Arial" pitchFamily="34" charset="0"/>
              <a:buChar char="•"/>
            </a:pPr>
            <a:r>
              <a:rPr lang="en-CA" sz="2000" dirty="0" smtClean="0"/>
              <a:t>You have 95% chance of regaining any weight you lose in 1 to 2 years</a:t>
            </a:r>
          </a:p>
          <a:p>
            <a:pPr marL="285750" indent="-285750">
              <a:buFont typeface="Arial" pitchFamily="34" charset="0"/>
              <a:buChar char="•"/>
            </a:pPr>
            <a:endParaRPr lang="en-CA" sz="2000" dirty="0" smtClean="0"/>
          </a:p>
          <a:p>
            <a:pPr marL="285750" indent="-285750">
              <a:buFont typeface="Arial" pitchFamily="34" charset="0"/>
              <a:buChar char="•"/>
            </a:pPr>
            <a:r>
              <a:rPr lang="en-CA" sz="2000" dirty="0" smtClean="0"/>
              <a:t>You give away control to the plan which lowers your self-esteem</a:t>
            </a:r>
          </a:p>
          <a:p>
            <a:pPr marL="285750" indent="-285750">
              <a:buFont typeface="Arial" pitchFamily="34" charset="0"/>
              <a:buChar char="•"/>
            </a:pPr>
            <a:endParaRPr lang="en-CA" sz="2000" dirty="0" smtClean="0"/>
          </a:p>
          <a:p>
            <a:pPr marL="285750" indent="-285750">
              <a:buFont typeface="Arial" pitchFamily="34" charset="0"/>
              <a:buChar char="•"/>
            </a:pPr>
            <a:r>
              <a:rPr lang="en-CA" sz="2000" dirty="0" smtClean="0"/>
              <a:t>You often lose muscle mass along with fat.  This lowers your metabolism,</a:t>
            </a:r>
          </a:p>
          <a:p>
            <a:r>
              <a:rPr lang="en-CA" sz="2000" dirty="0" smtClean="0"/>
              <a:t> making it easier to store fat on fewer calories</a:t>
            </a:r>
          </a:p>
          <a:p>
            <a:endParaRPr lang="en-CA" sz="2000" dirty="0" smtClean="0"/>
          </a:p>
          <a:p>
            <a:pPr marL="285750" indent="-285750">
              <a:buFont typeface="Arial" pitchFamily="34" charset="0"/>
              <a:buChar char="•"/>
            </a:pPr>
            <a:r>
              <a:rPr lang="en-CA" sz="2000" dirty="0" smtClean="0"/>
              <a:t>Habits are replaced temporarily, not changed permanently</a:t>
            </a:r>
          </a:p>
          <a:p>
            <a:pPr marL="285750" indent="-285750">
              <a:buFont typeface="Arial" pitchFamily="34" charset="0"/>
              <a:buChar char="•"/>
            </a:pPr>
            <a:endParaRPr lang="en-CA" sz="2000" dirty="0" smtClean="0"/>
          </a:p>
          <a:p>
            <a:pPr marL="285750" indent="-285750">
              <a:buFont typeface="Arial" pitchFamily="34" charset="0"/>
              <a:buChar char="•"/>
            </a:pPr>
            <a:r>
              <a:rPr lang="en-CA" sz="2000" dirty="0" smtClean="0"/>
              <a:t>They are expensive!</a:t>
            </a:r>
            <a:endParaRPr lang="en-CA" sz="2000" b="1" i="1" dirty="0" smtClean="0"/>
          </a:p>
          <a:p>
            <a:pPr marL="285750" indent="-285750">
              <a:buFont typeface="Arial" pitchFamily="34" charset="0"/>
              <a:buChar char="•"/>
            </a:pPr>
            <a:endParaRPr lang="en-CA" sz="2000" b="1" i="1" dirty="0"/>
          </a:p>
          <a:p>
            <a:pPr marL="285750" indent="-285750">
              <a:buFont typeface="Arial" pitchFamily="34" charset="0"/>
              <a:buChar char="•"/>
            </a:pPr>
            <a:r>
              <a:rPr lang="en-CA" sz="2000" b="1" i="1" dirty="0" smtClean="0"/>
              <a:t>Cut out  Meats Without a Comparable  Replacement</a:t>
            </a:r>
          </a:p>
          <a:p>
            <a:pPr marL="285750" indent="-285750">
              <a:buFont typeface="Arial" pitchFamily="34" charset="0"/>
              <a:buChar char="•"/>
            </a:pPr>
            <a:endParaRPr lang="en-CA" sz="2000" b="1" i="1" dirty="0"/>
          </a:p>
          <a:p>
            <a:pPr marL="285750" indent="-285750">
              <a:buFont typeface="Arial" pitchFamily="34" charset="0"/>
              <a:buChar char="•"/>
            </a:pPr>
            <a:r>
              <a:rPr lang="en-CA" sz="2000" dirty="0" smtClean="0"/>
              <a:t>May risk iron deficiency which leads to fatigue</a:t>
            </a:r>
          </a:p>
          <a:p>
            <a:pPr marL="285750" indent="-285750">
              <a:buFont typeface="Arial" pitchFamily="34" charset="0"/>
              <a:buChar char="•"/>
            </a:pPr>
            <a:endParaRPr lang="en-CA" sz="2000" dirty="0" smtClean="0"/>
          </a:p>
          <a:p>
            <a:pPr marL="285750" indent="-285750">
              <a:buFont typeface="Arial" pitchFamily="34" charset="0"/>
              <a:buChar char="•"/>
            </a:pPr>
            <a:r>
              <a:rPr lang="en-CA" sz="2000" dirty="0" smtClean="0"/>
              <a:t>Energy from meals may not last as long, causing more hunger in between</a:t>
            </a:r>
          </a:p>
          <a:p>
            <a:pPr marL="285750" indent="-285750">
              <a:buFont typeface="Arial" pitchFamily="34" charset="0"/>
              <a:buChar char="•"/>
            </a:pPr>
            <a:endParaRPr lang="en-CA" sz="2000" dirty="0" smtClean="0"/>
          </a:p>
          <a:p>
            <a:pPr marL="285750" indent="-285750">
              <a:buFont typeface="Arial" pitchFamily="34" charset="0"/>
              <a:buChar char="•"/>
            </a:pPr>
            <a:r>
              <a:rPr lang="en-CA" sz="2000" dirty="0" smtClean="0"/>
              <a:t>Meals for high fat, high sugar foods</a:t>
            </a:r>
          </a:p>
          <a:p>
            <a:pPr marL="285750" indent="-285750">
              <a:buFont typeface="Arial" pitchFamily="34" charset="0"/>
              <a:buChar char="•"/>
            </a:pPr>
            <a:endParaRPr lang="en-CA" sz="2000" dirty="0"/>
          </a:p>
          <a:p>
            <a:pPr marL="285750" indent="-285750">
              <a:buFont typeface="Arial" pitchFamily="34" charset="0"/>
              <a:buChar char="•"/>
            </a:pPr>
            <a:endParaRPr lang="en-CA" sz="2000" dirty="0" smtClean="0"/>
          </a:p>
          <a:p>
            <a:pPr marL="285750" indent="-285750">
              <a:buFont typeface="Arial" pitchFamily="34" charset="0"/>
              <a:buChar char="•"/>
            </a:pPr>
            <a:endParaRPr lang="en-CA" dirty="0"/>
          </a:p>
          <a:p>
            <a:pPr marL="285750" indent="-285750">
              <a:buFont typeface="Arial" pitchFamily="34" charset="0"/>
              <a:buChar char="•"/>
            </a:pPr>
            <a:endParaRPr lang="en-CA" dirty="0" smtClean="0"/>
          </a:p>
          <a:p>
            <a:pPr marL="285750" indent="-285750">
              <a:buFont typeface="Arial" pitchFamily="34" charset="0"/>
              <a:buChar char="•"/>
            </a:pPr>
            <a:endParaRPr lang="en-CA" dirty="0"/>
          </a:p>
          <a:p>
            <a:pPr marL="285750" indent="-285750">
              <a:buFont typeface="Arial" pitchFamily="34" charset="0"/>
              <a:buChar char="•"/>
            </a:pP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284984"/>
            <a:ext cx="22764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91755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368" y="643682"/>
            <a:ext cx="2533989" cy="461665"/>
          </a:xfrm>
          <a:prstGeom prst="rect">
            <a:avLst/>
          </a:prstGeom>
          <a:noFill/>
        </p:spPr>
        <p:txBody>
          <a:bodyPr wrap="square" rtlCol="0">
            <a:spAutoFit/>
          </a:bodyPr>
          <a:lstStyle/>
          <a:p>
            <a:r>
              <a:rPr lang="en-CA" sz="2400" b="1" u="sng" dirty="0" smtClean="0"/>
              <a:t>DIET PRODUCTS</a:t>
            </a:r>
            <a:endParaRPr lang="en-CA" sz="2400" b="1" u="sng" dirty="0"/>
          </a:p>
        </p:txBody>
      </p:sp>
      <p:sp>
        <p:nvSpPr>
          <p:cNvPr id="4" name="TextBox 3"/>
          <p:cNvSpPr txBox="1"/>
          <p:nvPr/>
        </p:nvSpPr>
        <p:spPr>
          <a:xfrm>
            <a:off x="513368" y="1249320"/>
            <a:ext cx="7961667" cy="4801314"/>
          </a:xfrm>
          <a:prstGeom prst="rect">
            <a:avLst/>
          </a:prstGeom>
          <a:noFill/>
        </p:spPr>
        <p:txBody>
          <a:bodyPr wrap="none" rtlCol="0">
            <a:spAutoFit/>
          </a:bodyPr>
          <a:lstStyle/>
          <a:p>
            <a:r>
              <a:rPr lang="en-CA" dirty="0" smtClean="0"/>
              <a:t>The diet industry makes billions of dollars every year.  Each year new weight loss</a:t>
            </a:r>
          </a:p>
          <a:p>
            <a:r>
              <a:rPr lang="en-CA" dirty="0" smtClean="0"/>
              <a:t>products and gimmicks are introduced.</a:t>
            </a:r>
          </a:p>
          <a:p>
            <a:endParaRPr lang="en-CA" dirty="0" smtClean="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92" y="2420888"/>
            <a:ext cx="2075757" cy="141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234" y="1990725"/>
            <a:ext cx="18764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659" y="1888596"/>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978" y="4346087"/>
            <a:ext cx="2232248" cy="201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834" y="4384084"/>
            <a:ext cx="23431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9169" y="17008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4349" y="4012672"/>
            <a:ext cx="3028131" cy="234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07441"/>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59" y="505247"/>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36" y="332879"/>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113308"/>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34" y="2413468"/>
            <a:ext cx="152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957" y="2276897"/>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9167" y="1966191"/>
            <a:ext cx="18859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525" y="2060719"/>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3942556"/>
            <a:ext cx="18859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4896" y="5085184"/>
            <a:ext cx="4610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4278" y="4221088"/>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675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560840" cy="4062651"/>
          </a:xfrm>
          <a:prstGeom prst="rect">
            <a:avLst/>
          </a:prstGeom>
        </p:spPr>
        <p:txBody>
          <a:bodyPr wrap="square">
            <a:spAutoFit/>
          </a:bodyPr>
          <a:lstStyle/>
          <a:p>
            <a:r>
              <a:rPr lang="en-CA" sz="2400" dirty="0" smtClean="0">
                <a:solidFill>
                  <a:schemeClr val="bg2">
                    <a:lumMod val="25000"/>
                  </a:schemeClr>
                </a:solidFill>
                <a:latin typeface="Britannic Bold" pitchFamily="34" charset="0"/>
              </a:rPr>
              <a:t>SELF-ESTEEM: reflects a person’s overall evaluation of </a:t>
            </a:r>
          </a:p>
          <a:p>
            <a:r>
              <a:rPr lang="en-CA" sz="2400" dirty="0" smtClean="0">
                <a:solidFill>
                  <a:schemeClr val="bg2">
                    <a:lumMod val="25000"/>
                  </a:schemeClr>
                </a:solidFill>
                <a:latin typeface="Britannic Bold" pitchFamily="34" charset="0"/>
              </a:rPr>
              <a:t>his or her own self worth </a:t>
            </a:r>
          </a:p>
          <a:p>
            <a:endParaRPr lang="en-CA" sz="2400" dirty="0" smtClean="0">
              <a:solidFill>
                <a:schemeClr val="bg2">
                  <a:lumMod val="25000"/>
                </a:schemeClr>
              </a:solidFill>
              <a:latin typeface="Britannic Bold" pitchFamily="34" charset="0"/>
            </a:endParaRPr>
          </a:p>
          <a:p>
            <a:r>
              <a:rPr lang="en-CA" sz="2400" dirty="0" smtClean="0">
                <a:solidFill>
                  <a:schemeClr val="bg2">
                    <a:lumMod val="25000"/>
                  </a:schemeClr>
                </a:solidFill>
                <a:latin typeface="Britannic Bold" pitchFamily="34" charset="0"/>
              </a:rPr>
              <a:t>Self-esteem is very important with regard to general </a:t>
            </a:r>
          </a:p>
          <a:p>
            <a:r>
              <a:rPr lang="en-CA" sz="2400" dirty="0" smtClean="0">
                <a:solidFill>
                  <a:schemeClr val="bg2">
                    <a:lumMod val="25000"/>
                  </a:schemeClr>
                </a:solidFill>
                <a:latin typeface="Britannic Bold" pitchFamily="34" charset="0"/>
              </a:rPr>
              <a:t>motivation, learning capacity, &amp; self-acceptance</a:t>
            </a:r>
          </a:p>
          <a:p>
            <a:endParaRPr lang="en-CA" sz="2400" dirty="0" smtClean="0">
              <a:solidFill>
                <a:schemeClr val="bg2">
                  <a:lumMod val="25000"/>
                </a:schemeClr>
              </a:solidFill>
              <a:latin typeface="Britannic Bold" pitchFamily="34" charset="0"/>
            </a:endParaRPr>
          </a:p>
          <a:p>
            <a:r>
              <a:rPr lang="en-CA" sz="2400" dirty="0" smtClean="0">
                <a:solidFill>
                  <a:schemeClr val="bg2">
                    <a:lumMod val="25000"/>
                  </a:schemeClr>
                </a:solidFill>
                <a:latin typeface="Britannic Bold" pitchFamily="34" charset="0"/>
              </a:rPr>
              <a:t>Developing a positive body-image and aiming for a healthy lifestyle will help enhance self-esteem</a:t>
            </a:r>
          </a:p>
          <a:p>
            <a:endParaRPr lang="en-CA" sz="2400" dirty="0" smtClean="0">
              <a:solidFill>
                <a:schemeClr val="bg2">
                  <a:lumMod val="25000"/>
                </a:schemeClr>
              </a:solidFill>
              <a:latin typeface="Britannic Bold" pitchFamily="34" charset="0"/>
            </a:endParaRPr>
          </a:p>
          <a:p>
            <a:r>
              <a:rPr lang="en-CA" sz="2400" dirty="0" smtClean="0">
                <a:solidFill>
                  <a:schemeClr val="bg2">
                    <a:lumMod val="25000"/>
                  </a:schemeClr>
                </a:solidFill>
                <a:latin typeface="Britannic Bold" pitchFamily="34" charset="0"/>
              </a:rPr>
              <a:t>Body image &amp; self-esteem are constantly changing</a:t>
            </a:r>
          </a:p>
          <a:p>
            <a:pPr marL="342900" indent="-342900">
              <a:buFont typeface="Arial" pitchFamily="34" charset="0"/>
              <a:buChar char="•"/>
            </a:pPr>
            <a:endParaRPr lang="en-CA" dirty="0">
              <a:solidFill>
                <a:schemeClr val="bg2">
                  <a:lumMod val="2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4426197"/>
            <a:ext cx="4320481" cy="231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72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additive="base">
                                        <p:cTn id="39" dur="500" fill="hold"/>
                                        <p:tgtEl>
                                          <p:spTgt spid="1026"/>
                                        </p:tgtEl>
                                        <p:attrNameLst>
                                          <p:attrName>ppt_x</p:attrName>
                                        </p:attrNameLst>
                                      </p:cBhvr>
                                      <p:tavLst>
                                        <p:tav tm="0">
                                          <p:val>
                                            <p:strVal val="#ppt_x"/>
                                          </p:val>
                                        </p:tav>
                                        <p:tav tm="100000">
                                          <p:val>
                                            <p:strVal val="#ppt_x"/>
                                          </p:val>
                                        </p:tav>
                                      </p:tavLst>
                                    </p:anim>
                                    <p:anim calcmode="lin" valueType="num">
                                      <p:cBhvr additive="base">
                                        <p:cTn id="4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047" y="550931"/>
            <a:ext cx="1112230" cy="400110"/>
          </a:xfrm>
          <a:prstGeom prst="rect">
            <a:avLst/>
          </a:prstGeom>
          <a:noFill/>
        </p:spPr>
        <p:txBody>
          <a:bodyPr wrap="square" rtlCol="0">
            <a:spAutoFit/>
          </a:bodyPr>
          <a:lstStyle/>
          <a:p>
            <a:r>
              <a:rPr lang="en-CA" sz="2000" b="1" i="1" dirty="0" smtClean="0"/>
              <a:t>Fasting</a:t>
            </a:r>
            <a:endParaRPr lang="en-CA" sz="2000" b="1" i="1" dirty="0"/>
          </a:p>
        </p:txBody>
      </p:sp>
      <p:sp>
        <p:nvSpPr>
          <p:cNvPr id="3" name="TextBox 2"/>
          <p:cNvSpPr txBox="1"/>
          <p:nvPr/>
        </p:nvSpPr>
        <p:spPr>
          <a:xfrm>
            <a:off x="323528" y="1010408"/>
            <a:ext cx="7704856" cy="5324535"/>
          </a:xfrm>
          <a:prstGeom prst="rect">
            <a:avLst/>
          </a:prstGeom>
          <a:noFill/>
        </p:spPr>
        <p:txBody>
          <a:bodyPr wrap="square" rtlCol="0">
            <a:spAutoFit/>
          </a:bodyPr>
          <a:lstStyle/>
          <a:p>
            <a:pPr marL="285750" indent="-285750">
              <a:buFont typeface="Arial" pitchFamily="34" charset="0"/>
              <a:buChar char="•"/>
            </a:pPr>
            <a:r>
              <a:rPr lang="en-CA" sz="2000" dirty="0" smtClean="0"/>
              <a:t>Most of the weight lost is water </a:t>
            </a:r>
          </a:p>
          <a:p>
            <a:pPr marL="285750" indent="-285750">
              <a:buFont typeface="Arial" pitchFamily="34" charset="0"/>
              <a:buChar char="•"/>
            </a:pPr>
            <a:endParaRPr lang="en-CA" sz="2000" dirty="0" smtClean="0"/>
          </a:p>
          <a:p>
            <a:pPr marL="285750" indent="-285750">
              <a:buFont typeface="Arial" pitchFamily="34" charset="0"/>
              <a:buChar char="•"/>
            </a:pPr>
            <a:r>
              <a:rPr lang="en-CA" sz="2000" dirty="0" smtClean="0"/>
              <a:t>Muscle mass decreases which lowers metabolism, and therefore causes fat gain</a:t>
            </a:r>
          </a:p>
          <a:p>
            <a:pPr marL="285750" indent="-285750">
              <a:buFont typeface="Arial" pitchFamily="34" charset="0"/>
              <a:buChar char="•"/>
            </a:pPr>
            <a:endParaRPr lang="en-CA" sz="2000" dirty="0" smtClean="0"/>
          </a:p>
          <a:p>
            <a:pPr marL="285750" indent="-285750">
              <a:buFont typeface="Arial" pitchFamily="34" charset="0"/>
              <a:buChar char="•"/>
            </a:pPr>
            <a:r>
              <a:rPr lang="en-CA" sz="2000" dirty="0" smtClean="0"/>
              <a:t>Can be medically dangerous     </a:t>
            </a:r>
          </a:p>
          <a:p>
            <a:pPr marL="285750" indent="-285750">
              <a:buFont typeface="Arial" pitchFamily="34" charset="0"/>
              <a:buChar char="•"/>
            </a:pPr>
            <a:endParaRPr lang="en-CA" sz="2000" dirty="0"/>
          </a:p>
          <a:p>
            <a:pPr marL="285750" indent="-285750">
              <a:buFont typeface="Arial" pitchFamily="34" charset="0"/>
              <a:buChar char="•"/>
            </a:pPr>
            <a:endParaRPr lang="en-CA" sz="2000" dirty="0" smtClean="0"/>
          </a:p>
          <a:p>
            <a:r>
              <a:rPr lang="en-CA" sz="2000" b="1" u="sng" dirty="0" smtClean="0"/>
              <a:t>WHY WE DIET</a:t>
            </a:r>
          </a:p>
          <a:p>
            <a:endParaRPr lang="en-CA" sz="2000" b="1" u="sng" dirty="0"/>
          </a:p>
          <a:p>
            <a:r>
              <a:rPr lang="en-CA" sz="2000" b="1" i="1" dirty="0" smtClean="0"/>
              <a:t>To Be Slim</a:t>
            </a:r>
            <a:endParaRPr lang="en-CA" sz="2000" b="1" i="1" dirty="0"/>
          </a:p>
          <a:p>
            <a:endParaRPr lang="en-CA" sz="2000" b="1" u="sng" dirty="0" smtClean="0"/>
          </a:p>
          <a:p>
            <a:pPr marL="285750" indent="-285750">
              <a:buFont typeface="Arial" pitchFamily="34" charset="0"/>
              <a:buChar char="•"/>
            </a:pPr>
            <a:r>
              <a:rPr lang="en-CA" sz="2000" dirty="0" smtClean="0"/>
              <a:t>Over the long run, 95% of dieters regain the weight,  most gain back more  weight, so they diet again with similar poor results</a:t>
            </a:r>
          </a:p>
          <a:p>
            <a:pPr marL="285750" indent="-285750">
              <a:buFont typeface="Arial" pitchFamily="34" charset="0"/>
              <a:buChar char="•"/>
            </a:pPr>
            <a:endParaRPr lang="en-CA" sz="2000" dirty="0"/>
          </a:p>
          <a:p>
            <a:pPr marL="285750" indent="-285750">
              <a:buFont typeface="Arial" pitchFamily="34" charset="0"/>
              <a:buChar char="•"/>
            </a:pPr>
            <a:r>
              <a:rPr lang="en-CA" sz="2000" dirty="0" smtClean="0"/>
              <a:t>This is called the Diet Cycling/Yo-Yo Dieting and often leads to obesity, it also increases health risks </a:t>
            </a:r>
            <a:r>
              <a:rPr lang="en-CA" dirty="0" smtClean="0"/>
              <a:t>                                          </a:t>
            </a:r>
            <a:endParaRPr lang="en-CA" dirty="0"/>
          </a:p>
        </p:txBody>
      </p:sp>
    </p:spTree>
    <p:extLst>
      <p:ext uri="{BB962C8B-B14F-4D97-AF65-F5344CB8AC3E}">
        <p14:creationId xmlns:p14="http://schemas.microsoft.com/office/powerpoint/2010/main" val="36517647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846974" cy="5909310"/>
          </a:xfrm>
          <a:prstGeom prst="rect">
            <a:avLst/>
          </a:prstGeom>
          <a:noFill/>
        </p:spPr>
        <p:txBody>
          <a:bodyPr wrap="none" rtlCol="0">
            <a:spAutoFit/>
          </a:bodyPr>
          <a:lstStyle/>
          <a:p>
            <a:pPr marL="285750" indent="-285750">
              <a:buFont typeface="Arial" pitchFamily="34" charset="0"/>
              <a:buChar char="•"/>
            </a:pPr>
            <a:r>
              <a:rPr lang="en-CA" dirty="0" smtClean="0"/>
              <a:t> </a:t>
            </a:r>
            <a:r>
              <a:rPr lang="en-CA" dirty="0"/>
              <a:t>There is no evidence that being plump is unhealthy, but there is evidence that</a:t>
            </a:r>
          </a:p>
          <a:p>
            <a:r>
              <a:rPr lang="en-CA" dirty="0"/>
              <a:t>shows being too thin is unhealthy</a:t>
            </a:r>
          </a:p>
          <a:p>
            <a:endParaRPr lang="en-CA" dirty="0"/>
          </a:p>
          <a:p>
            <a:pPr marL="285750" indent="-285750">
              <a:buFont typeface="Arial" pitchFamily="34" charset="0"/>
              <a:buChar char="•"/>
            </a:pPr>
            <a:r>
              <a:rPr lang="en-CA" dirty="0"/>
              <a:t>Most diets decrease out muscle mass, muscle is needed for a healthy lifestyle </a:t>
            </a:r>
          </a:p>
          <a:p>
            <a:r>
              <a:rPr lang="en-CA" dirty="0"/>
              <a:t>and a healthy metabolism</a:t>
            </a:r>
          </a:p>
          <a:p>
            <a:endParaRPr lang="en-CA" dirty="0"/>
          </a:p>
          <a:p>
            <a:r>
              <a:rPr lang="en-CA" b="1" i="1" dirty="0"/>
              <a:t>TO BE HEALTHIER</a:t>
            </a:r>
          </a:p>
          <a:p>
            <a:endParaRPr lang="en-CA" b="1" i="1" dirty="0"/>
          </a:p>
          <a:p>
            <a:pPr marL="285750" indent="-285750">
              <a:buFont typeface="Arial" pitchFamily="34" charset="0"/>
              <a:buChar char="•"/>
            </a:pPr>
            <a:r>
              <a:rPr lang="en-CA" dirty="0"/>
              <a:t>Many diets are unhealthy, your body and mind don’t run well when you restrict calories</a:t>
            </a:r>
          </a:p>
          <a:p>
            <a:pPr marL="285750" indent="-285750">
              <a:buFont typeface="Arial" pitchFamily="34" charset="0"/>
              <a:buChar char="•"/>
            </a:pPr>
            <a:endParaRPr lang="en-CA" dirty="0"/>
          </a:p>
          <a:p>
            <a:pPr marL="285750" indent="-285750">
              <a:buFont typeface="Arial" pitchFamily="34" charset="0"/>
              <a:buChar char="•"/>
            </a:pPr>
            <a:r>
              <a:rPr lang="en-CA" dirty="0"/>
              <a:t>Dieting makes you moody &amp; irritable and obsessed with food, this feels like failure,</a:t>
            </a:r>
          </a:p>
          <a:p>
            <a:r>
              <a:rPr lang="en-CA" dirty="0"/>
              <a:t>but in fact it is a physiological response and has nothing to do with willpower</a:t>
            </a:r>
          </a:p>
          <a:p>
            <a:pPr marL="285750" indent="-285750">
              <a:buFont typeface="Arial" pitchFamily="34" charset="0"/>
              <a:buChar char="•"/>
            </a:pPr>
            <a:endParaRPr lang="en-CA" dirty="0"/>
          </a:p>
          <a:p>
            <a:pPr marL="285750" indent="-285750">
              <a:buFont typeface="Arial" pitchFamily="34" charset="0"/>
              <a:buChar char="•"/>
            </a:pPr>
            <a:endParaRPr lang="en-CA" dirty="0"/>
          </a:p>
          <a:p>
            <a:r>
              <a:rPr lang="en-CA" b="1" i="1" dirty="0"/>
              <a:t>TO BE MORE ATTRACTIVE</a:t>
            </a:r>
          </a:p>
          <a:p>
            <a:endParaRPr lang="en-CA" b="1" i="1" dirty="0"/>
          </a:p>
          <a:p>
            <a:pPr marL="285750" indent="-285750">
              <a:buFont typeface="Arial" pitchFamily="34" charset="0"/>
              <a:buChar char="•"/>
            </a:pPr>
            <a:r>
              <a:rPr lang="en-CA" dirty="0"/>
              <a:t>What attracts you to someone else? What are long-term relationships based upon?</a:t>
            </a:r>
          </a:p>
          <a:p>
            <a:pPr marL="285750" indent="-285750">
              <a:buFont typeface="Arial" pitchFamily="34" charset="0"/>
              <a:buChar char="•"/>
            </a:pPr>
            <a:endParaRPr lang="en-CA" dirty="0"/>
          </a:p>
          <a:p>
            <a:pPr marL="285750" indent="-285750">
              <a:buFont typeface="Arial" pitchFamily="34" charset="0"/>
              <a:buChar char="•"/>
            </a:pPr>
            <a:r>
              <a:rPr lang="en-CA" dirty="0"/>
              <a:t>If you are dieting are you any fun to be </a:t>
            </a:r>
            <a:r>
              <a:rPr lang="en-CA" dirty="0" smtClean="0"/>
              <a:t>around?</a:t>
            </a:r>
          </a:p>
          <a:p>
            <a:pPr marL="285750" indent="-285750">
              <a:buFont typeface="Arial" pitchFamily="34" charset="0"/>
              <a:buChar char="•"/>
            </a:pPr>
            <a:endParaRPr lang="en-CA" dirty="0" smtClean="0"/>
          </a:p>
          <a:p>
            <a:pPr marL="285750" indent="-285750">
              <a:buFont typeface="Arial" pitchFamily="34" charset="0"/>
              <a:buChar char="•"/>
            </a:pPr>
            <a:endParaRPr lang="en-CA" dirty="0"/>
          </a:p>
        </p:txBody>
      </p:sp>
    </p:spTree>
    <p:extLst>
      <p:ext uri="{BB962C8B-B14F-4D97-AF65-F5344CB8AC3E}">
        <p14:creationId xmlns:p14="http://schemas.microsoft.com/office/powerpoint/2010/main" val="3825216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692696"/>
            <a:ext cx="7704856" cy="5632311"/>
          </a:xfrm>
          <a:prstGeom prst="rect">
            <a:avLst/>
          </a:prstGeom>
          <a:noFill/>
        </p:spPr>
        <p:txBody>
          <a:bodyPr wrap="square" rtlCol="0">
            <a:spAutoFit/>
          </a:bodyPr>
          <a:lstStyle/>
          <a:p>
            <a:r>
              <a:rPr lang="en-CA" sz="2400" b="1" i="1" dirty="0" smtClean="0"/>
              <a:t>MYTHS AND MISCONCEPTIONS</a:t>
            </a:r>
          </a:p>
          <a:p>
            <a:endParaRPr lang="en-CA" sz="2400" b="1" i="1" dirty="0"/>
          </a:p>
          <a:p>
            <a:pPr marL="342900" indent="-342900">
              <a:buFont typeface="Arial" pitchFamily="34" charset="0"/>
              <a:buChar char="•"/>
            </a:pPr>
            <a:r>
              <a:rPr lang="en-CA" sz="2400" dirty="0" smtClean="0"/>
              <a:t>Being thin will make me popular</a:t>
            </a:r>
          </a:p>
          <a:p>
            <a:pPr marL="342900" indent="-342900">
              <a:buFont typeface="Arial" pitchFamily="34" charset="0"/>
              <a:buChar char="•"/>
            </a:pPr>
            <a:r>
              <a:rPr lang="en-CA" sz="2400" dirty="0" smtClean="0"/>
              <a:t>Thin people are happy</a:t>
            </a:r>
          </a:p>
          <a:p>
            <a:pPr marL="342900" indent="-342900">
              <a:buFont typeface="Arial" pitchFamily="34" charset="0"/>
              <a:buChar char="•"/>
            </a:pPr>
            <a:r>
              <a:rPr lang="en-CA" sz="2400" dirty="0" smtClean="0"/>
              <a:t>Being thin will make him love me more</a:t>
            </a:r>
          </a:p>
          <a:p>
            <a:pPr marL="342900" indent="-342900">
              <a:buFont typeface="Arial" pitchFamily="34" charset="0"/>
              <a:buChar char="•"/>
            </a:pPr>
            <a:endParaRPr lang="en-CA" sz="2400" dirty="0" smtClean="0"/>
          </a:p>
          <a:p>
            <a:pPr marL="342900" indent="-342900">
              <a:buFont typeface="Arial" pitchFamily="34" charset="0"/>
              <a:buChar char="•"/>
            </a:pPr>
            <a:r>
              <a:rPr lang="en-CA" sz="2400" dirty="0" smtClean="0"/>
              <a:t>Thin people are successful</a:t>
            </a:r>
          </a:p>
          <a:p>
            <a:pPr marL="342900" indent="-342900">
              <a:buFont typeface="Arial" pitchFamily="34" charset="0"/>
              <a:buChar char="•"/>
            </a:pPr>
            <a:r>
              <a:rPr lang="en-CA" sz="2400" dirty="0" smtClean="0"/>
              <a:t>Thin people have self-control &amp; will power</a:t>
            </a:r>
          </a:p>
          <a:p>
            <a:pPr marL="342900" indent="-342900">
              <a:buFont typeface="Arial" pitchFamily="34" charset="0"/>
              <a:buChar char="•"/>
            </a:pPr>
            <a:endParaRPr lang="en-CA" sz="2400" dirty="0" smtClean="0"/>
          </a:p>
          <a:p>
            <a:pPr marL="342900" indent="-342900">
              <a:buFont typeface="Arial" pitchFamily="34" charset="0"/>
              <a:buChar char="•"/>
            </a:pPr>
            <a:r>
              <a:rPr lang="en-CA" sz="2400" dirty="0" smtClean="0"/>
              <a:t>Thin people are hard workers, smart &amp; powerful</a:t>
            </a:r>
          </a:p>
          <a:p>
            <a:pPr marL="342900" indent="-342900">
              <a:buFont typeface="Arial" pitchFamily="34" charset="0"/>
              <a:buChar char="•"/>
            </a:pPr>
            <a:r>
              <a:rPr lang="en-CA" sz="2400" dirty="0" smtClean="0"/>
              <a:t>Fat people are unhealthy</a:t>
            </a:r>
          </a:p>
          <a:p>
            <a:pPr marL="342900" indent="-342900">
              <a:buFont typeface="Arial" pitchFamily="34" charset="0"/>
              <a:buChar char="•"/>
            </a:pPr>
            <a:r>
              <a:rPr lang="en-CA" sz="2400" dirty="0" smtClean="0"/>
              <a:t>Dieting will help me achieve the “ideal body”</a:t>
            </a:r>
          </a:p>
          <a:p>
            <a:pPr marL="342900" indent="-342900">
              <a:buFont typeface="Arial" pitchFamily="34" charset="0"/>
              <a:buChar char="•"/>
            </a:pPr>
            <a:endParaRPr lang="en-CA" sz="2400" dirty="0" smtClean="0"/>
          </a:p>
          <a:p>
            <a:pPr marL="342900" indent="-342900">
              <a:buFont typeface="Arial" pitchFamily="34" charset="0"/>
              <a:buChar char="•"/>
            </a:pPr>
            <a:r>
              <a:rPr lang="en-CA" sz="2400" dirty="0" smtClean="0"/>
              <a:t>Skipping meals will help me lose weight faster</a:t>
            </a:r>
          </a:p>
          <a:p>
            <a:pPr marL="342900" indent="-342900">
              <a:buFont typeface="Arial" pitchFamily="34" charset="0"/>
              <a:buChar char="•"/>
            </a:pPr>
            <a:r>
              <a:rPr lang="en-CA" sz="2400" dirty="0" smtClean="0"/>
              <a:t>Fat people are lazy, sloppy and stupid</a:t>
            </a:r>
            <a:endParaRPr lang="en-CA" sz="2400" dirty="0"/>
          </a:p>
        </p:txBody>
      </p:sp>
    </p:spTree>
    <p:extLst>
      <p:ext uri="{BB962C8B-B14F-4D97-AF65-F5344CB8AC3E}">
        <p14:creationId xmlns:p14="http://schemas.microsoft.com/office/powerpoint/2010/main" val="297566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 calcmode="lin" valueType="num">
                                      <p:cBhvr additive="base">
                                        <p:cTn id="4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9694" y="188640"/>
            <a:ext cx="5904656" cy="830997"/>
          </a:xfrm>
          <a:prstGeom prst="rect">
            <a:avLst/>
          </a:prstGeom>
          <a:noFill/>
        </p:spPr>
        <p:txBody>
          <a:bodyPr wrap="square" rtlCol="0">
            <a:spAutoFit/>
          </a:bodyPr>
          <a:lstStyle/>
          <a:p>
            <a:pPr algn="ctr"/>
            <a:r>
              <a:rPr lang="en-CA" sz="2400" dirty="0" smtClean="0">
                <a:latin typeface="+mj-lt"/>
              </a:rPr>
              <a:t>SUGGESTIONS FOR DEVELOPING A HEALTHY, NON-DIETING, ACTIVE LIFESTYLE</a:t>
            </a:r>
            <a:endParaRPr lang="en-CA" sz="2400" dirty="0">
              <a:latin typeface="+mj-lt"/>
            </a:endParaRPr>
          </a:p>
        </p:txBody>
      </p:sp>
      <p:sp>
        <p:nvSpPr>
          <p:cNvPr id="3" name="TextBox 2"/>
          <p:cNvSpPr txBox="1"/>
          <p:nvPr/>
        </p:nvSpPr>
        <p:spPr>
          <a:xfrm>
            <a:off x="107504" y="1019637"/>
            <a:ext cx="9052543" cy="5940088"/>
          </a:xfrm>
          <a:prstGeom prst="rect">
            <a:avLst/>
          </a:prstGeom>
          <a:noFill/>
        </p:spPr>
        <p:txBody>
          <a:bodyPr wrap="none" rtlCol="0">
            <a:spAutoFit/>
          </a:bodyPr>
          <a:lstStyle/>
          <a:p>
            <a:pPr marL="285750" indent="-285750">
              <a:buFont typeface="Wingdings" pitchFamily="2" charset="2"/>
              <a:buChar char="v"/>
            </a:pPr>
            <a:r>
              <a:rPr lang="en-CA" sz="2000" dirty="0" smtClean="0"/>
              <a:t>Become aware of your body signals for hunger &amp; fullness</a:t>
            </a:r>
          </a:p>
          <a:p>
            <a:pPr marL="285750" indent="-285750">
              <a:buFont typeface="Wingdings" pitchFamily="2" charset="2"/>
              <a:buChar char="v"/>
            </a:pPr>
            <a:endParaRPr lang="en-CA" sz="2000" dirty="0" smtClean="0"/>
          </a:p>
          <a:p>
            <a:pPr marL="285750" indent="-285750">
              <a:buFont typeface="Wingdings" pitchFamily="2" charset="2"/>
              <a:buChar char="v"/>
            </a:pPr>
            <a:r>
              <a:rPr lang="en-CA" sz="2000" dirty="0" smtClean="0"/>
              <a:t>Eat until you feel full or satisfied.  You don’t have to eat everything on your plate</a:t>
            </a:r>
          </a:p>
          <a:p>
            <a:pPr marL="285750" indent="-285750">
              <a:buFont typeface="Wingdings" pitchFamily="2" charset="2"/>
              <a:buChar char="v"/>
            </a:pPr>
            <a:endParaRPr lang="en-CA" sz="2000" dirty="0" smtClean="0"/>
          </a:p>
          <a:p>
            <a:pPr marL="285750" indent="-285750">
              <a:buFont typeface="Wingdings" pitchFamily="2" charset="2"/>
              <a:buChar char="v"/>
            </a:pPr>
            <a:r>
              <a:rPr lang="en-CA" sz="2000" dirty="0" smtClean="0"/>
              <a:t>Make time to eat meals &amp; snacks, including breakfast</a:t>
            </a:r>
          </a:p>
          <a:p>
            <a:pPr marL="285750" indent="-285750">
              <a:buFont typeface="Wingdings" pitchFamily="2" charset="2"/>
              <a:buChar char="v"/>
            </a:pPr>
            <a:endParaRPr lang="en-CA" sz="2000" dirty="0" smtClean="0"/>
          </a:p>
          <a:p>
            <a:pPr marL="285750" indent="-285750">
              <a:buFont typeface="Wingdings" pitchFamily="2" charset="2"/>
              <a:buChar char="v"/>
            </a:pPr>
            <a:r>
              <a:rPr lang="en-CA" sz="2000" dirty="0" smtClean="0"/>
              <a:t>Make eating a sit down activity as often as possible</a:t>
            </a:r>
          </a:p>
          <a:p>
            <a:pPr marL="285750" indent="-285750">
              <a:buFont typeface="Wingdings" pitchFamily="2" charset="2"/>
              <a:buChar char="v"/>
            </a:pPr>
            <a:endParaRPr lang="en-CA" sz="2000" dirty="0" smtClean="0"/>
          </a:p>
          <a:p>
            <a:pPr marL="285750" indent="-285750">
              <a:buFont typeface="Wingdings" pitchFamily="2" charset="2"/>
              <a:buChar char="v"/>
            </a:pPr>
            <a:r>
              <a:rPr lang="en-CA" sz="2000" dirty="0" smtClean="0"/>
              <a:t>Try to avoid the unconscious eating that may take place in front of the TV, at the</a:t>
            </a:r>
          </a:p>
          <a:p>
            <a:r>
              <a:rPr lang="en-CA" sz="2000" dirty="0" smtClean="0"/>
              <a:t>     movies, talking on the phone/on the computer etc.</a:t>
            </a:r>
          </a:p>
          <a:p>
            <a:endParaRPr lang="en-CA" sz="2000" dirty="0" smtClean="0"/>
          </a:p>
          <a:p>
            <a:pPr marL="285750" indent="-285750">
              <a:buFont typeface="Wingdings" pitchFamily="2" charset="2"/>
              <a:buChar char="v"/>
            </a:pPr>
            <a:r>
              <a:rPr lang="en-CA" sz="2000" dirty="0" smtClean="0"/>
              <a:t>Try foods from all the recommended food groups</a:t>
            </a:r>
          </a:p>
          <a:p>
            <a:pPr marL="285750" indent="-285750">
              <a:buFont typeface="Wingdings" pitchFamily="2" charset="2"/>
              <a:buChar char="v"/>
            </a:pPr>
            <a:r>
              <a:rPr lang="en-CA" sz="2000" dirty="0" smtClean="0"/>
              <a:t>Avoid using bathroom scales </a:t>
            </a:r>
          </a:p>
          <a:p>
            <a:pPr marL="285750" indent="-285750">
              <a:buFont typeface="Wingdings" pitchFamily="2" charset="2"/>
              <a:buChar char="v"/>
            </a:pPr>
            <a:endParaRPr lang="en-CA" sz="2000" dirty="0" smtClean="0"/>
          </a:p>
          <a:p>
            <a:pPr marL="285750" indent="-285750">
              <a:buFont typeface="Wingdings" pitchFamily="2" charset="2"/>
              <a:buChar char="v"/>
            </a:pPr>
            <a:r>
              <a:rPr lang="en-CA" sz="2000" dirty="0" smtClean="0"/>
              <a:t>Allow time to relax</a:t>
            </a:r>
          </a:p>
          <a:p>
            <a:pPr marL="285750" indent="-285750">
              <a:buFont typeface="Wingdings" pitchFamily="2" charset="2"/>
              <a:buChar char="v"/>
            </a:pPr>
            <a:endParaRPr lang="en-CA" sz="2000" dirty="0" smtClean="0"/>
          </a:p>
          <a:p>
            <a:pPr marL="285750" indent="-285750">
              <a:buFont typeface="Wingdings" pitchFamily="2" charset="2"/>
              <a:buChar char="v"/>
            </a:pPr>
            <a:r>
              <a:rPr lang="en-CA" sz="2000" dirty="0" smtClean="0"/>
              <a:t>Get enough sleep</a:t>
            </a:r>
          </a:p>
          <a:p>
            <a:pPr marL="285750" indent="-285750">
              <a:buFont typeface="Wingdings" pitchFamily="2" charset="2"/>
              <a:buChar char="v"/>
            </a:pPr>
            <a:endParaRPr lang="en-CA" sz="2000" dirty="0" smtClean="0"/>
          </a:p>
          <a:p>
            <a:pPr marL="285750" indent="-285750">
              <a:buFont typeface="Wingdings" pitchFamily="2" charset="2"/>
              <a:buChar char="v"/>
            </a:pPr>
            <a:r>
              <a:rPr lang="en-CA" sz="2000" dirty="0" smtClean="0"/>
              <a:t>Make gradual changes in your lifestyle  </a:t>
            </a:r>
            <a:endParaRPr lang="en-CA" sz="2000" dirty="0"/>
          </a:p>
        </p:txBody>
      </p:sp>
    </p:spTree>
    <p:extLst>
      <p:ext uri="{BB962C8B-B14F-4D97-AF65-F5344CB8AC3E}">
        <p14:creationId xmlns:p14="http://schemas.microsoft.com/office/powerpoint/2010/main" val="188025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 calcmode="lin" valueType="num">
                                      <p:cBhvr additive="base">
                                        <p:cTn id="4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 calcmode="lin" valueType="num">
                                      <p:cBhvr additive="base">
                                        <p:cTn id="4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anim calcmode="lin" valueType="num">
                                      <p:cBhvr additive="base">
                                        <p:cTn id="5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48680"/>
            <a:ext cx="2830903" cy="461665"/>
          </a:xfrm>
          <a:prstGeom prst="rect">
            <a:avLst/>
          </a:prstGeom>
          <a:noFill/>
        </p:spPr>
        <p:txBody>
          <a:bodyPr wrap="none" rtlCol="0">
            <a:spAutoFit/>
          </a:bodyPr>
          <a:lstStyle/>
          <a:p>
            <a:r>
              <a:rPr lang="en-CA" sz="2400" b="1" u="sng" dirty="0" smtClean="0"/>
              <a:t>ANOREXIA NERVOSA</a:t>
            </a:r>
            <a:endParaRPr lang="en-CA" sz="2400" b="1" u="sng" dirty="0"/>
          </a:p>
        </p:txBody>
      </p:sp>
      <p:sp>
        <p:nvSpPr>
          <p:cNvPr id="3" name="TextBox 2"/>
          <p:cNvSpPr txBox="1"/>
          <p:nvPr/>
        </p:nvSpPr>
        <p:spPr>
          <a:xfrm>
            <a:off x="581294" y="1010345"/>
            <a:ext cx="7732501" cy="2862322"/>
          </a:xfrm>
          <a:prstGeom prst="rect">
            <a:avLst/>
          </a:prstGeom>
          <a:noFill/>
        </p:spPr>
        <p:txBody>
          <a:bodyPr wrap="none" rtlCol="0">
            <a:spAutoFit/>
          </a:bodyPr>
          <a:lstStyle/>
          <a:p>
            <a:pPr marL="285750" indent="-285750">
              <a:buFont typeface="Wingdings" pitchFamily="2" charset="2"/>
              <a:buChar char="§"/>
            </a:pPr>
            <a:r>
              <a:rPr lang="en-CA" dirty="0" smtClean="0"/>
              <a:t>An emotional disorder characterized by an intense fear of fat that results in</a:t>
            </a:r>
          </a:p>
          <a:p>
            <a:pPr marL="285750" indent="-285750">
              <a:buFont typeface="Wingdings" pitchFamily="2" charset="2"/>
              <a:buChar char="§"/>
            </a:pPr>
            <a:r>
              <a:rPr lang="en-CA" dirty="0" smtClean="0"/>
              <a:t>Extreme dieting</a:t>
            </a:r>
          </a:p>
          <a:p>
            <a:pPr marL="285750" indent="-285750">
              <a:buFont typeface="Wingdings" pitchFamily="2" charset="2"/>
              <a:buChar char="§"/>
            </a:pPr>
            <a:r>
              <a:rPr lang="en-CA" dirty="0" smtClean="0"/>
              <a:t>The loss of at least 15% of normal body weight or a failure to reach within</a:t>
            </a:r>
          </a:p>
          <a:p>
            <a:pPr marL="285750" indent="-285750">
              <a:buFont typeface="Wingdings" pitchFamily="2" charset="2"/>
              <a:buChar char="§"/>
            </a:pPr>
            <a:r>
              <a:rPr lang="en-CA" dirty="0" smtClean="0"/>
              <a:t>15% of normally  expected body weight</a:t>
            </a:r>
          </a:p>
          <a:p>
            <a:pPr marL="285750" indent="-285750">
              <a:buFont typeface="Wingdings" pitchFamily="2" charset="2"/>
              <a:buChar char="§"/>
            </a:pPr>
            <a:r>
              <a:rPr lang="en-CA" dirty="0" smtClean="0"/>
              <a:t>Affects mostly women between the ages of 12-24</a:t>
            </a:r>
          </a:p>
          <a:p>
            <a:pPr marL="285750" indent="-285750">
              <a:buFont typeface="Wingdings" pitchFamily="2" charset="2"/>
              <a:buChar char="§"/>
            </a:pPr>
            <a:r>
              <a:rPr lang="en-CA" dirty="0" smtClean="0"/>
              <a:t>Low self-esteem, a distorted body image, obsession with food are common</a:t>
            </a:r>
          </a:p>
          <a:p>
            <a:pPr marL="285750" indent="-285750">
              <a:buFont typeface="Wingdings" pitchFamily="2" charset="2"/>
              <a:buChar char="§"/>
            </a:pPr>
            <a:r>
              <a:rPr lang="en-CA" dirty="0" smtClean="0"/>
              <a:t>Relentless pursuit of thinness</a:t>
            </a:r>
          </a:p>
          <a:p>
            <a:pPr marL="285750" indent="-285750">
              <a:buFont typeface="Wingdings" pitchFamily="2" charset="2"/>
              <a:buChar char="§"/>
            </a:pPr>
            <a:r>
              <a:rPr lang="en-CA" dirty="0" smtClean="0"/>
              <a:t>results in death in 10-15% with the disorder</a:t>
            </a:r>
          </a:p>
          <a:p>
            <a:pPr marL="285750" indent="-285750">
              <a:buFont typeface="Wingdings" pitchFamily="2" charset="2"/>
              <a:buChar char="§"/>
            </a:pPr>
            <a:endParaRPr lang="en-CA" dirty="0"/>
          </a:p>
          <a:p>
            <a:pPr marL="285750" indent="-285750">
              <a:buFont typeface="Wingdings" pitchFamily="2" charset="2"/>
              <a:buChar char="§"/>
            </a:pPr>
            <a:endParaRPr lang="en-CA" dirty="0"/>
          </a:p>
        </p:txBody>
      </p:sp>
    </p:spTree>
    <p:extLst>
      <p:ext uri="{BB962C8B-B14F-4D97-AF65-F5344CB8AC3E}">
        <p14:creationId xmlns:p14="http://schemas.microsoft.com/office/powerpoint/2010/main" val="3234408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7346"/>
            <a:ext cx="8424936" cy="6217087"/>
          </a:xfrm>
          <a:prstGeom prst="rect">
            <a:avLst/>
          </a:prstGeom>
        </p:spPr>
        <p:txBody>
          <a:bodyPr wrap="square">
            <a:spAutoFit/>
          </a:bodyPr>
          <a:lstStyle/>
          <a:p>
            <a:r>
              <a:rPr lang="en-CA" sz="2000" b="1" u="sng" dirty="0"/>
              <a:t>SIGNS</a:t>
            </a:r>
          </a:p>
          <a:p>
            <a:endParaRPr lang="en-CA" sz="2000" b="1" u="sng" dirty="0"/>
          </a:p>
          <a:p>
            <a:pPr marL="285750" indent="-285750">
              <a:buFont typeface="Wingdings" pitchFamily="2" charset="2"/>
              <a:buChar char="§"/>
            </a:pPr>
            <a:r>
              <a:rPr lang="en-CA" sz="2000" dirty="0"/>
              <a:t>Noticeable weight loss in a short period of time ( approx. 3 months</a:t>
            </a:r>
            <a:r>
              <a:rPr lang="en-CA" sz="2000" dirty="0" smtClean="0"/>
              <a:t>)</a:t>
            </a:r>
          </a:p>
          <a:p>
            <a:pPr marL="285750" indent="-285750">
              <a:buFont typeface="Wingdings" pitchFamily="2" charset="2"/>
              <a:buChar char="§"/>
            </a:pPr>
            <a:endParaRPr lang="en-CA" sz="2000" dirty="0"/>
          </a:p>
          <a:p>
            <a:pPr marL="285750" indent="-285750">
              <a:buFont typeface="Wingdings" pitchFamily="2" charset="2"/>
              <a:buChar char="§"/>
            </a:pPr>
            <a:r>
              <a:rPr lang="en-CA" sz="2000" dirty="0"/>
              <a:t>Become a pickier eater, avoiding certain food groups </a:t>
            </a:r>
            <a:r>
              <a:rPr lang="en-CA" sz="2000" dirty="0" smtClean="0"/>
              <a:t>etc.</a:t>
            </a:r>
          </a:p>
          <a:p>
            <a:pPr marL="285750" indent="-285750">
              <a:buFont typeface="Wingdings" pitchFamily="2" charset="2"/>
              <a:buChar char="§"/>
            </a:pPr>
            <a:endParaRPr lang="en-CA" sz="2000" dirty="0"/>
          </a:p>
          <a:p>
            <a:pPr marL="285750" indent="-285750">
              <a:buFont typeface="Wingdings" pitchFamily="2" charset="2"/>
              <a:buChar char="§"/>
            </a:pPr>
            <a:r>
              <a:rPr lang="en-CA" sz="2000" dirty="0"/>
              <a:t>Obsession with food, recipes, hours of </a:t>
            </a:r>
            <a:r>
              <a:rPr lang="en-CA" sz="2000" dirty="0" smtClean="0"/>
              <a:t>exercise</a:t>
            </a:r>
          </a:p>
          <a:p>
            <a:pPr marL="285750" indent="-285750">
              <a:buFont typeface="Wingdings" pitchFamily="2" charset="2"/>
              <a:buChar char="§"/>
            </a:pPr>
            <a:endParaRPr lang="en-CA" sz="2000" dirty="0"/>
          </a:p>
          <a:p>
            <a:pPr marL="285750" indent="-285750">
              <a:buFont typeface="Wingdings" pitchFamily="2" charset="2"/>
              <a:buChar char="§"/>
            </a:pPr>
            <a:r>
              <a:rPr lang="en-CA" sz="2000" dirty="0"/>
              <a:t>Individual denies being hungry even though they are </a:t>
            </a:r>
            <a:r>
              <a:rPr lang="en-CA" sz="2000" dirty="0" smtClean="0"/>
              <a:t>starving</a:t>
            </a:r>
          </a:p>
          <a:p>
            <a:pPr marL="285750" indent="-285750">
              <a:buFont typeface="Wingdings" pitchFamily="2" charset="2"/>
              <a:buChar char="§"/>
            </a:pPr>
            <a:endParaRPr lang="en-CA" sz="2000" dirty="0"/>
          </a:p>
          <a:p>
            <a:pPr marL="285750" indent="-285750">
              <a:buFont typeface="Wingdings" pitchFamily="2" charset="2"/>
              <a:buChar char="§"/>
            </a:pPr>
            <a:r>
              <a:rPr lang="en-CA" sz="2000" dirty="0"/>
              <a:t>Hunger may not be recognized due to the large water intake</a:t>
            </a:r>
          </a:p>
          <a:p>
            <a:pPr marL="285750" indent="-285750">
              <a:buFont typeface="Wingdings" pitchFamily="2" charset="2"/>
              <a:buChar char="§"/>
            </a:pPr>
            <a:r>
              <a:rPr lang="en-CA" sz="2000" dirty="0"/>
              <a:t>Feel a false sense of control when they resist the urge to </a:t>
            </a:r>
            <a:r>
              <a:rPr lang="en-CA" sz="2000" dirty="0" smtClean="0"/>
              <a:t>eat</a:t>
            </a:r>
          </a:p>
          <a:p>
            <a:pPr marL="285750" indent="-285750">
              <a:buFont typeface="Wingdings" pitchFamily="2" charset="2"/>
              <a:buChar char="§"/>
            </a:pPr>
            <a:endParaRPr lang="en-CA" sz="2000" dirty="0"/>
          </a:p>
          <a:p>
            <a:pPr marL="285750" indent="-285750">
              <a:buFont typeface="Wingdings" pitchFamily="2" charset="2"/>
              <a:buChar char="§"/>
            </a:pPr>
            <a:r>
              <a:rPr lang="en-CA" sz="2000" dirty="0"/>
              <a:t>Feel out of control in other areas of their </a:t>
            </a:r>
            <a:r>
              <a:rPr lang="en-CA" sz="2000" dirty="0" smtClean="0"/>
              <a:t>life</a:t>
            </a:r>
          </a:p>
          <a:p>
            <a:pPr marL="285750" indent="-285750">
              <a:buFont typeface="Wingdings" pitchFamily="2" charset="2"/>
              <a:buChar char="§"/>
            </a:pPr>
            <a:endParaRPr lang="en-CA" sz="2000" dirty="0"/>
          </a:p>
          <a:p>
            <a:pPr marL="285750" indent="-285750">
              <a:buFont typeface="Wingdings" pitchFamily="2" charset="2"/>
              <a:buChar char="§"/>
            </a:pPr>
            <a:r>
              <a:rPr lang="en-CA" sz="2000" dirty="0"/>
              <a:t>Perfectionism and unrealistic expectations for personal </a:t>
            </a:r>
            <a:r>
              <a:rPr lang="en-CA" sz="2000" dirty="0" smtClean="0"/>
              <a:t>achievement</a:t>
            </a:r>
          </a:p>
          <a:p>
            <a:pPr marL="285750" indent="-285750">
              <a:buFont typeface="Wingdings" pitchFamily="2" charset="2"/>
              <a:buChar char="§"/>
            </a:pPr>
            <a:endParaRPr lang="en-CA" sz="2000" dirty="0"/>
          </a:p>
          <a:p>
            <a:pPr marL="285750" indent="-285750">
              <a:buFont typeface="Wingdings" pitchFamily="2" charset="2"/>
              <a:buChar char="§"/>
            </a:pPr>
            <a:r>
              <a:rPr lang="en-CA" sz="2000" dirty="0"/>
              <a:t>May binge due to prolonged starvation, often purge whatever is consumed to avoid </a:t>
            </a:r>
            <a:r>
              <a:rPr lang="en-CA" sz="2000" dirty="0" smtClean="0"/>
              <a:t>weight </a:t>
            </a:r>
            <a:r>
              <a:rPr lang="en-CA" sz="2000" dirty="0"/>
              <a:t>gain</a:t>
            </a:r>
          </a:p>
          <a:p>
            <a:pPr marL="285750" indent="-285750">
              <a:buFont typeface="Wingdings" pitchFamily="2" charset="2"/>
              <a:buChar char="§"/>
            </a:pPr>
            <a:endParaRPr lang="en-CA" dirty="0"/>
          </a:p>
        </p:txBody>
      </p:sp>
    </p:spTree>
    <p:extLst>
      <p:ext uri="{BB962C8B-B14F-4D97-AF65-F5344CB8AC3E}">
        <p14:creationId xmlns:p14="http://schemas.microsoft.com/office/powerpoint/2010/main" val="2735240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61863"/>
            <a:ext cx="1337226" cy="461665"/>
          </a:xfrm>
          <a:prstGeom prst="rect">
            <a:avLst/>
          </a:prstGeom>
          <a:noFill/>
        </p:spPr>
        <p:txBody>
          <a:bodyPr wrap="none" rtlCol="0">
            <a:spAutoFit/>
          </a:bodyPr>
          <a:lstStyle/>
          <a:p>
            <a:r>
              <a:rPr lang="en-CA" sz="2400" b="1" u="sng" dirty="0" smtClean="0"/>
              <a:t>EFFECTS</a:t>
            </a:r>
            <a:endParaRPr lang="en-CA" sz="2400" b="1" u="sng" dirty="0"/>
          </a:p>
        </p:txBody>
      </p:sp>
      <p:sp>
        <p:nvSpPr>
          <p:cNvPr id="3" name="TextBox 2"/>
          <p:cNvSpPr txBox="1"/>
          <p:nvPr/>
        </p:nvSpPr>
        <p:spPr>
          <a:xfrm>
            <a:off x="0" y="949275"/>
            <a:ext cx="9297934" cy="5324535"/>
          </a:xfrm>
          <a:prstGeom prst="rect">
            <a:avLst/>
          </a:prstGeom>
          <a:noFill/>
        </p:spPr>
        <p:txBody>
          <a:bodyPr wrap="square" rtlCol="0">
            <a:spAutoFit/>
          </a:bodyPr>
          <a:lstStyle/>
          <a:p>
            <a:pPr marL="285750" indent="-285750">
              <a:buFont typeface="Wingdings" pitchFamily="2" charset="2"/>
              <a:buChar char="§"/>
            </a:pPr>
            <a:r>
              <a:rPr lang="en-CA" sz="2000" dirty="0" smtClean="0"/>
              <a:t>Chronic constipation, alternating with </a:t>
            </a:r>
            <a:r>
              <a:rPr lang="en-CA" sz="2000" dirty="0" err="1" smtClean="0"/>
              <a:t>diarrhea</a:t>
            </a:r>
            <a:r>
              <a:rPr lang="en-CA" sz="2000" dirty="0" smtClean="0"/>
              <a:t>, dry pasty skin, depression</a:t>
            </a:r>
          </a:p>
          <a:p>
            <a:r>
              <a:rPr lang="en-CA" sz="2000" dirty="0" smtClean="0"/>
              <a:t>     Irritability</a:t>
            </a:r>
            <a:r>
              <a:rPr lang="en-CA" sz="2000" dirty="0" smtClean="0"/>
              <a:t>, and distorted body image </a:t>
            </a:r>
            <a:endParaRPr lang="en-CA" sz="2000" dirty="0" smtClean="0"/>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Lack of adequate body fat= always feeling </a:t>
            </a:r>
            <a:r>
              <a:rPr lang="en-CA" sz="2000" dirty="0" smtClean="0"/>
              <a:t>cold</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Fine downy hair may grow on parts of the </a:t>
            </a:r>
            <a:r>
              <a:rPr lang="en-CA" sz="2000" dirty="0" smtClean="0"/>
              <a:t>body</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Menstruation </a:t>
            </a:r>
            <a:r>
              <a:rPr lang="en-CA" sz="2000" dirty="0" smtClean="0"/>
              <a:t>stops</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In </a:t>
            </a:r>
            <a:r>
              <a:rPr lang="en-CA" sz="2000" dirty="0" smtClean="0"/>
              <a:t>males there is a decrease in sex </a:t>
            </a:r>
            <a:r>
              <a:rPr lang="en-CA" sz="2000" dirty="0" smtClean="0"/>
              <a:t>drive</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Internal organs are weakened, the body begins to shut down to </a:t>
            </a:r>
            <a:endParaRPr lang="en-CA" sz="2000" dirty="0" smtClean="0"/>
          </a:p>
          <a:p>
            <a:r>
              <a:rPr lang="en-CA" sz="2000" dirty="0" smtClean="0"/>
              <a:t>     conserve </a:t>
            </a:r>
            <a:r>
              <a:rPr lang="en-CA" sz="2000" dirty="0" smtClean="0"/>
              <a:t>energy</a:t>
            </a:r>
          </a:p>
          <a:p>
            <a:pPr marL="285750" indent="-285750">
              <a:buFont typeface="Wingdings" pitchFamily="2" charset="2"/>
              <a:buChar char="§"/>
            </a:pPr>
            <a:r>
              <a:rPr lang="en-CA" sz="2000" dirty="0" smtClean="0"/>
              <a:t>Individuals may continue to perform day to day activities with bursts of </a:t>
            </a:r>
            <a:r>
              <a:rPr lang="en-CA" sz="2000" dirty="0" smtClean="0"/>
              <a:t>energy</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Eventually they will have faintness, weakness, irregular heartbeats and may</a:t>
            </a:r>
          </a:p>
          <a:p>
            <a:r>
              <a:rPr lang="en-CA" sz="2000" dirty="0" smtClean="0"/>
              <a:t>     Pass </a:t>
            </a:r>
            <a:r>
              <a:rPr lang="en-CA" sz="2000" dirty="0" smtClean="0"/>
              <a:t>out due to extreme exhaustion &amp; fatigue</a:t>
            </a:r>
            <a:endParaRPr lang="en-CA" sz="2000" dirty="0"/>
          </a:p>
        </p:txBody>
      </p:sp>
    </p:spTree>
    <p:extLst>
      <p:ext uri="{BB962C8B-B14F-4D97-AF65-F5344CB8AC3E}">
        <p14:creationId xmlns:p14="http://schemas.microsoft.com/office/powerpoint/2010/main" val="1637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 calcmode="lin" valueType="num">
                                      <p:cBhvr additive="base">
                                        <p:cTn id="4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 calcmode="lin" valueType="num">
                                      <p:cBhvr additive="base">
                                        <p:cTn id="4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128792"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858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84887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878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09" y="332656"/>
            <a:ext cx="9091591" cy="6586418"/>
          </a:xfrm>
          <a:prstGeom prst="rect">
            <a:avLst/>
          </a:prstGeom>
          <a:noFill/>
        </p:spPr>
        <p:txBody>
          <a:bodyPr wrap="none" rtlCol="0">
            <a:spAutoFit/>
          </a:bodyPr>
          <a:lstStyle/>
          <a:p>
            <a:r>
              <a:rPr lang="en-CA" sz="2400" b="1" u="sng" dirty="0" smtClean="0"/>
              <a:t>BULIMIA NERVOSA</a:t>
            </a:r>
            <a:r>
              <a:rPr lang="en-CA" dirty="0" smtClean="0"/>
              <a:t>  </a:t>
            </a:r>
          </a:p>
          <a:p>
            <a:r>
              <a:rPr lang="en-CA" dirty="0" smtClean="0"/>
              <a:t>                                                                                               </a:t>
            </a:r>
          </a:p>
          <a:p>
            <a:pPr marL="285750" indent="-285750">
              <a:buFont typeface="Wingdings" pitchFamily="2" charset="2"/>
              <a:buChar char="§"/>
            </a:pPr>
            <a:r>
              <a:rPr lang="en-CA" sz="2000" dirty="0" smtClean="0"/>
              <a:t>Emotional disorder, characterized by binge eating &amp; a method of purge at least</a:t>
            </a:r>
          </a:p>
          <a:p>
            <a:r>
              <a:rPr lang="en-CA" sz="2000" dirty="0" smtClean="0"/>
              <a:t>     2 days/week for a period of 3 months</a:t>
            </a:r>
          </a:p>
          <a:p>
            <a:endParaRPr lang="en-CA" sz="2000" dirty="0" smtClean="0"/>
          </a:p>
          <a:p>
            <a:pPr marL="285750" indent="-285750">
              <a:buFont typeface="Wingdings" pitchFamily="2" charset="2"/>
              <a:buChar char="§"/>
            </a:pPr>
            <a:r>
              <a:rPr lang="en-CA" sz="2000" dirty="0" smtClean="0"/>
              <a:t>The person eats to control overpowering emotions &amp; are often not hungry at this</a:t>
            </a:r>
          </a:p>
          <a:p>
            <a:r>
              <a:rPr lang="en-CA" sz="2000" dirty="0" smtClean="0"/>
              <a:t>     point</a:t>
            </a:r>
          </a:p>
          <a:p>
            <a:pPr marL="285750" indent="-285750">
              <a:buFont typeface="Wingdings" pitchFamily="2" charset="2"/>
              <a:buChar char="§"/>
            </a:pPr>
            <a:r>
              <a:rPr lang="en-CA" sz="2000" dirty="0" smtClean="0"/>
              <a:t>Purging= vomiting, laxative, diet pills, over exercising, diuretics &amp; or fasting </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More than one method of purging is often used </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Usually within 10lbs of normal weight</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Affects 15-20% of college women</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Males &amp; females are both affected</a:t>
            </a:r>
          </a:p>
          <a:p>
            <a:pPr marL="285750" indent="-285750">
              <a:buFont typeface="Wingdings" pitchFamily="2" charset="2"/>
              <a:buChar char="§"/>
            </a:pPr>
            <a:endParaRPr lang="en-CA" sz="2000" dirty="0" smtClean="0"/>
          </a:p>
          <a:p>
            <a:pPr marL="285750" indent="-285750">
              <a:buFont typeface="Wingdings" pitchFamily="2" charset="2"/>
              <a:buChar char="§"/>
            </a:pPr>
            <a:r>
              <a:rPr lang="en-CA" sz="2000" dirty="0" smtClean="0"/>
              <a:t>Often starts out as a simple diet, escalating into a binge/purge cycle, that feels</a:t>
            </a:r>
          </a:p>
          <a:p>
            <a:r>
              <a:rPr lang="en-CA" sz="2000" dirty="0" smtClean="0"/>
              <a:t>     very much like an addiction</a:t>
            </a:r>
          </a:p>
          <a:p>
            <a:pPr marL="285750" indent="-285750">
              <a:buFont typeface="Wingdings" pitchFamily="2" charset="2"/>
              <a:buChar char="§"/>
            </a:pPr>
            <a:endParaRPr lang="en-CA" sz="2000" dirty="0"/>
          </a:p>
          <a:p>
            <a:endParaRPr lang="en-CA" sz="2000" dirty="0"/>
          </a:p>
        </p:txBody>
      </p:sp>
    </p:spTree>
    <p:extLst>
      <p:ext uri="{BB962C8B-B14F-4D97-AF65-F5344CB8AC3E}">
        <p14:creationId xmlns:p14="http://schemas.microsoft.com/office/powerpoint/2010/main" val="1406202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5060" y="262265"/>
            <a:ext cx="7843814" cy="800219"/>
          </a:xfrm>
          <a:prstGeom prst="rect">
            <a:avLst/>
          </a:prstGeom>
          <a:noFill/>
        </p:spPr>
        <p:txBody>
          <a:bodyPr wrap="none" rtlCol="0">
            <a:spAutoFit/>
          </a:bodyPr>
          <a:lstStyle/>
          <a:p>
            <a:r>
              <a:rPr lang="en-CA" sz="2800" dirty="0" smtClean="0">
                <a:solidFill>
                  <a:srgbClr val="405874"/>
                </a:solidFill>
                <a:latin typeface="Britannic Bold" pitchFamily="34" charset="0"/>
              </a:rPr>
              <a:t>HOW DOES THE AVERAGE WOMAN MEASURE UP? </a:t>
            </a:r>
          </a:p>
          <a:p>
            <a:endParaRPr lang="en-CA" dirty="0">
              <a:solidFill>
                <a:srgbClr val="486384"/>
              </a:solidFill>
              <a:latin typeface="Britannic Bold" pitchFamily="34" charset="0"/>
            </a:endParaRPr>
          </a:p>
        </p:txBody>
      </p:sp>
      <p:sp>
        <p:nvSpPr>
          <p:cNvPr id="3" name="TextBox 2"/>
          <p:cNvSpPr txBox="1"/>
          <p:nvPr/>
        </p:nvSpPr>
        <p:spPr>
          <a:xfrm>
            <a:off x="609278" y="856357"/>
            <a:ext cx="7987830" cy="6001643"/>
          </a:xfrm>
          <a:prstGeom prst="rect">
            <a:avLst/>
          </a:prstGeom>
          <a:noFill/>
        </p:spPr>
        <p:txBody>
          <a:bodyPr wrap="square" rtlCol="0">
            <a:spAutoFit/>
          </a:bodyPr>
          <a:lstStyle/>
          <a:p>
            <a:pPr marL="285750" indent="-285750">
              <a:buFont typeface="Wingdings" pitchFamily="2" charset="2"/>
              <a:buChar char="q"/>
            </a:pPr>
            <a:r>
              <a:rPr lang="en-CA" sz="2400" dirty="0" smtClean="0">
                <a:latin typeface="Britannic Bold" pitchFamily="34" charset="0"/>
              </a:rPr>
              <a:t>5/10 adolescent girls and women struggle with eating disorders and borderline conditions</a:t>
            </a:r>
          </a:p>
          <a:p>
            <a:endParaRPr lang="en-CA" sz="2400" dirty="0" smtClean="0">
              <a:latin typeface="Britannic Bold" pitchFamily="34" charset="0"/>
            </a:endParaRPr>
          </a:p>
          <a:p>
            <a:pPr marL="285750" indent="-285750">
              <a:buFont typeface="Wingdings" pitchFamily="2" charset="2"/>
              <a:buChar char="q"/>
            </a:pPr>
            <a:r>
              <a:rPr lang="en-CA" sz="2400" dirty="0" smtClean="0">
                <a:latin typeface="Britannic Bold" pitchFamily="34" charset="0"/>
              </a:rPr>
              <a:t>1 million boys and men struggle with eating disorders and borderline conditions</a:t>
            </a:r>
          </a:p>
          <a:p>
            <a:endParaRPr lang="en-CA" sz="2400" dirty="0" smtClean="0">
              <a:latin typeface="Britannic Bold" pitchFamily="34" charset="0"/>
            </a:endParaRPr>
          </a:p>
          <a:p>
            <a:pPr marL="285750" indent="-285750">
              <a:buFont typeface="Wingdings" pitchFamily="2" charset="2"/>
              <a:buChar char="q"/>
            </a:pPr>
            <a:r>
              <a:rPr lang="en-CA" sz="2400" dirty="0" smtClean="0">
                <a:latin typeface="Britannic Bold" pitchFamily="34" charset="0"/>
              </a:rPr>
              <a:t>Almost half of elementary school students between the first and third grades want to be thinner</a:t>
            </a:r>
          </a:p>
          <a:p>
            <a:endParaRPr lang="en-CA" sz="2400" dirty="0" smtClean="0">
              <a:latin typeface="Britannic Bold" pitchFamily="34" charset="0"/>
            </a:endParaRPr>
          </a:p>
          <a:p>
            <a:pPr marL="285750" indent="-285750">
              <a:buFont typeface="Wingdings" pitchFamily="2" charset="2"/>
              <a:buChar char="q"/>
            </a:pPr>
            <a:r>
              <a:rPr lang="en-CA" sz="2400" dirty="0" smtClean="0"/>
              <a:t> </a:t>
            </a:r>
            <a:r>
              <a:rPr lang="en-CA" sz="2400" dirty="0" smtClean="0">
                <a:latin typeface="Britannic Bold" pitchFamily="34" charset="0"/>
              </a:rPr>
              <a:t>4 out of 5 children at the age of 10  are afraid of being fat</a:t>
            </a:r>
          </a:p>
          <a:p>
            <a:pPr marL="285750" indent="-285750">
              <a:buFont typeface="Wingdings" pitchFamily="2" charset="2"/>
              <a:buChar char="q"/>
            </a:pPr>
            <a:endParaRPr lang="en-CA" sz="2400" dirty="0">
              <a:latin typeface="Britannic Bold" pitchFamily="34" charset="0"/>
            </a:endParaRPr>
          </a:p>
          <a:p>
            <a:pPr marL="285750" indent="-285750">
              <a:buFont typeface="Wingdings" pitchFamily="2" charset="2"/>
              <a:buChar char="q"/>
            </a:pPr>
            <a:r>
              <a:rPr lang="en-CA" sz="2400" dirty="0" smtClean="0">
                <a:latin typeface="Britannic Bold" pitchFamily="34" charset="0"/>
              </a:rPr>
              <a:t>Half of 9 and 10 year old girls feel better about themselves If they are on a diet</a:t>
            </a:r>
          </a:p>
          <a:p>
            <a:pPr marL="285750" indent="-285750">
              <a:buFont typeface="Wingdings" pitchFamily="2" charset="2"/>
              <a:buChar char="q"/>
            </a:pPr>
            <a:endParaRPr lang="en-CA" sz="2400" dirty="0">
              <a:latin typeface="Britannic Bold" pitchFamily="34" charset="0"/>
            </a:endParaRPr>
          </a:p>
          <a:p>
            <a:pPr marL="285750" indent="-285750">
              <a:buFont typeface="Wingdings" pitchFamily="2" charset="2"/>
              <a:buChar char="q"/>
            </a:pPr>
            <a:r>
              <a:rPr lang="en-CA" sz="2400" dirty="0" smtClean="0">
                <a:latin typeface="Britannic Bold" pitchFamily="34" charset="0"/>
              </a:rPr>
              <a:t>1 in 5 eleven year olds are on a diet </a:t>
            </a:r>
            <a:endParaRPr lang="en-CA" sz="2400" dirty="0">
              <a:latin typeface="Britannic Bold" pitchFamily="34" charset="0"/>
            </a:endParaRPr>
          </a:p>
        </p:txBody>
      </p:sp>
    </p:spTree>
    <p:extLst>
      <p:ext uri="{BB962C8B-B14F-4D97-AF65-F5344CB8AC3E}">
        <p14:creationId xmlns:p14="http://schemas.microsoft.com/office/powerpoint/2010/main" val="398552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3" y="620688"/>
            <a:ext cx="8352928" cy="6432530"/>
          </a:xfrm>
          <a:prstGeom prst="rect">
            <a:avLst/>
          </a:prstGeom>
          <a:noFill/>
        </p:spPr>
        <p:txBody>
          <a:bodyPr wrap="square" rtlCol="0">
            <a:spAutoFit/>
          </a:bodyPr>
          <a:lstStyle/>
          <a:p>
            <a:r>
              <a:rPr lang="en-CA" sz="2400" b="1" u="sng" dirty="0" smtClean="0"/>
              <a:t>SIGNS </a:t>
            </a:r>
            <a:r>
              <a:rPr lang="en-CA" sz="2400" dirty="0" smtClean="0"/>
              <a:t>      </a:t>
            </a:r>
          </a:p>
          <a:p>
            <a:pPr marL="342900" indent="-342900">
              <a:buFont typeface="Wingdings" pitchFamily="2" charset="2"/>
              <a:buChar char="§"/>
            </a:pPr>
            <a:r>
              <a:rPr lang="en-CA" sz="2000" dirty="0" smtClean="0"/>
              <a:t>Weight fluctuations, soreness in the mouth, gums,  teeth  are sensitive to cold &amp; hot</a:t>
            </a:r>
          </a:p>
          <a:p>
            <a:pPr marL="342900" indent="-342900">
              <a:buFont typeface="Wingdings" pitchFamily="2" charset="2"/>
              <a:buChar char="§"/>
            </a:pPr>
            <a:r>
              <a:rPr lang="en-CA" sz="2000" dirty="0" smtClean="0"/>
              <a:t>Swollen glands in the neck, chronic sore throat, fainting spells, dizziness, frequent trips to the bathroom after eating</a:t>
            </a:r>
          </a:p>
          <a:p>
            <a:pPr marL="342900" indent="-342900">
              <a:buFont typeface="Wingdings" pitchFamily="2" charset="2"/>
              <a:buChar char="§"/>
            </a:pPr>
            <a:r>
              <a:rPr lang="en-CA" sz="2000" dirty="0" smtClean="0"/>
              <a:t>Secretive about eating</a:t>
            </a:r>
          </a:p>
          <a:p>
            <a:pPr marL="342900" indent="-342900">
              <a:buFont typeface="Wingdings" pitchFamily="2" charset="2"/>
              <a:buChar char="§"/>
            </a:pPr>
            <a:endParaRPr lang="en-CA" sz="2000" dirty="0"/>
          </a:p>
          <a:p>
            <a:pPr marL="342900" indent="-342900">
              <a:buFont typeface="Wingdings" pitchFamily="2" charset="2"/>
              <a:buChar char="§"/>
            </a:pPr>
            <a:r>
              <a:rPr lang="en-CA" sz="2000" dirty="0" smtClean="0"/>
              <a:t>EFFECTS</a:t>
            </a:r>
          </a:p>
          <a:p>
            <a:pPr marL="342900" indent="-342900">
              <a:buFont typeface="Wingdings" pitchFamily="2" charset="2"/>
              <a:buChar char="§"/>
            </a:pPr>
            <a:r>
              <a:rPr lang="en-CA" sz="2000" dirty="0" smtClean="0"/>
              <a:t>Chronic constipation,, broken blood vessels in the eyes, and bags under the eyes</a:t>
            </a:r>
          </a:p>
          <a:p>
            <a:pPr marL="342900" indent="-342900">
              <a:buFont typeface="Wingdings" pitchFamily="2" charset="2"/>
              <a:buChar char="§"/>
            </a:pPr>
            <a:r>
              <a:rPr lang="en-CA" sz="2000" dirty="0" smtClean="0"/>
              <a:t>Depression, irregular heartbeats, electrolyte imbalance</a:t>
            </a:r>
          </a:p>
          <a:p>
            <a:pPr marL="342900" indent="-342900">
              <a:buFont typeface="Wingdings" pitchFamily="2" charset="2"/>
              <a:buChar char="§"/>
            </a:pPr>
            <a:r>
              <a:rPr lang="en-CA" sz="2000" dirty="0" smtClean="0"/>
              <a:t>Stomach muscles may stretch due to the large amounts of food ingested</a:t>
            </a:r>
          </a:p>
          <a:p>
            <a:pPr marL="342900" indent="-342900">
              <a:buFont typeface="Wingdings" pitchFamily="2" charset="2"/>
              <a:buChar char="§"/>
            </a:pPr>
            <a:r>
              <a:rPr lang="en-CA" sz="2000" dirty="0" smtClean="0"/>
              <a:t>Tears in the </a:t>
            </a:r>
            <a:r>
              <a:rPr lang="en-CA" sz="2000" dirty="0" err="1" smtClean="0"/>
              <a:t>esophogus</a:t>
            </a:r>
            <a:r>
              <a:rPr lang="en-CA" sz="2000" dirty="0" smtClean="0"/>
              <a:t>, &amp; if it ruptures it can cause instant death</a:t>
            </a:r>
          </a:p>
          <a:p>
            <a:pPr marL="342900" indent="-342900">
              <a:buFont typeface="Wingdings" pitchFamily="2" charset="2"/>
              <a:buChar char="§"/>
            </a:pPr>
            <a:endParaRPr lang="en-CA" sz="2000" dirty="0"/>
          </a:p>
          <a:p>
            <a:pPr marL="342900" indent="-342900">
              <a:buFont typeface="Wingdings" pitchFamily="2" charset="2"/>
              <a:buChar char="§"/>
            </a:pPr>
            <a:r>
              <a:rPr lang="en-CA" sz="2000" dirty="0" smtClean="0"/>
              <a:t>CHARATERISTICS</a:t>
            </a:r>
          </a:p>
          <a:p>
            <a:pPr marL="342900" indent="-342900">
              <a:buFont typeface="Wingdings" pitchFamily="2" charset="2"/>
              <a:buChar char="§"/>
            </a:pPr>
            <a:r>
              <a:rPr lang="en-CA" sz="2000" dirty="0" smtClean="0"/>
              <a:t>Purging is a coping mechanism used to control overwhelming emotions</a:t>
            </a:r>
          </a:p>
          <a:p>
            <a:pPr marL="342900" indent="-342900">
              <a:buFont typeface="Wingdings" pitchFamily="2" charset="2"/>
              <a:buChar char="§"/>
            </a:pPr>
            <a:r>
              <a:rPr lang="en-CA" sz="2000" dirty="0" smtClean="0"/>
              <a:t>Often a history of sexual abuse</a:t>
            </a:r>
          </a:p>
          <a:p>
            <a:pPr marL="342900" indent="-342900">
              <a:buFont typeface="Wingdings" pitchFamily="2" charset="2"/>
              <a:buChar char="§"/>
            </a:pPr>
            <a:r>
              <a:rPr lang="en-CA" sz="2000" dirty="0" smtClean="0"/>
              <a:t>Food has a special meaning: comfort, punishment, reward, anger, control                                                                            </a:t>
            </a:r>
          </a:p>
          <a:p>
            <a:endParaRPr lang="en-CA" sz="2400" dirty="0"/>
          </a:p>
          <a:p>
            <a:endParaRPr lang="en-CA" sz="2400" dirty="0"/>
          </a:p>
        </p:txBody>
      </p:sp>
    </p:spTree>
    <p:extLst>
      <p:ext uri="{BB962C8B-B14F-4D97-AF65-F5344CB8AC3E}">
        <p14:creationId xmlns:p14="http://schemas.microsoft.com/office/powerpoint/2010/main" val="2477456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9042925" cy="4062651"/>
          </a:xfrm>
          <a:prstGeom prst="rect">
            <a:avLst/>
          </a:prstGeom>
          <a:noFill/>
        </p:spPr>
        <p:txBody>
          <a:bodyPr wrap="none" rtlCol="0">
            <a:spAutoFit/>
          </a:bodyPr>
          <a:lstStyle/>
          <a:p>
            <a:r>
              <a:rPr lang="en-CA" sz="2400" b="1" u="sng" dirty="0" smtClean="0"/>
              <a:t>TREATMENT FOR ANOREXIA &amp; BULIMIA </a:t>
            </a:r>
            <a:r>
              <a:rPr lang="en-CA" dirty="0" smtClean="0"/>
              <a:t>                                                                 </a:t>
            </a:r>
          </a:p>
          <a:p>
            <a:endParaRPr lang="en-CA" dirty="0"/>
          </a:p>
          <a:p>
            <a:pPr marL="285750" indent="-285750">
              <a:buFont typeface="Wingdings" pitchFamily="2" charset="2"/>
              <a:buChar char="§"/>
            </a:pPr>
            <a:r>
              <a:rPr lang="en-CA" sz="2400" dirty="0" smtClean="0"/>
              <a:t>Medical attention to monitor health</a:t>
            </a:r>
          </a:p>
          <a:p>
            <a:pPr marL="285750" indent="-285750">
              <a:buFont typeface="Wingdings" pitchFamily="2" charset="2"/>
              <a:buChar char="§"/>
            </a:pPr>
            <a:endParaRPr lang="en-CA" sz="2400" dirty="0" smtClean="0"/>
          </a:p>
          <a:p>
            <a:pPr marL="285750" indent="-285750">
              <a:buFont typeface="Wingdings" pitchFamily="2" charset="2"/>
              <a:buChar char="§"/>
            </a:pPr>
            <a:r>
              <a:rPr lang="en-CA" sz="2400" dirty="0" smtClean="0"/>
              <a:t>Medication is often used to help depression</a:t>
            </a:r>
          </a:p>
          <a:p>
            <a:pPr marL="285750" indent="-285750">
              <a:buFont typeface="Wingdings" pitchFamily="2" charset="2"/>
              <a:buChar char="§"/>
            </a:pPr>
            <a:endParaRPr lang="en-CA" sz="2400" dirty="0" smtClean="0"/>
          </a:p>
          <a:p>
            <a:pPr marL="285750" indent="-285750">
              <a:buFont typeface="Wingdings" pitchFamily="2" charset="2"/>
              <a:buChar char="§"/>
            </a:pPr>
            <a:r>
              <a:rPr lang="en-CA" sz="2400" dirty="0" smtClean="0"/>
              <a:t>Counselling, therapy, support groups</a:t>
            </a:r>
          </a:p>
          <a:p>
            <a:pPr marL="285750" indent="-285750">
              <a:buFont typeface="Wingdings" pitchFamily="2" charset="2"/>
              <a:buChar char="§"/>
            </a:pPr>
            <a:endParaRPr lang="en-CA" sz="2400" dirty="0" smtClean="0"/>
          </a:p>
          <a:p>
            <a:pPr marL="285750" indent="-285750">
              <a:buFont typeface="Wingdings" pitchFamily="2" charset="2"/>
              <a:buChar char="§"/>
            </a:pPr>
            <a:r>
              <a:rPr lang="en-CA" sz="2400" dirty="0" smtClean="0"/>
              <a:t>Nutritional education</a:t>
            </a:r>
          </a:p>
          <a:p>
            <a:pPr marL="285750" indent="-285750">
              <a:buFont typeface="Wingdings" pitchFamily="2" charset="2"/>
              <a:buChar char="§"/>
            </a:pPr>
            <a:endParaRPr lang="en-CA" sz="2400" dirty="0"/>
          </a:p>
          <a:p>
            <a:pPr marL="285750" indent="-285750">
              <a:buFont typeface="Wingdings" pitchFamily="2" charset="2"/>
              <a:buChar char="§"/>
            </a:pPr>
            <a:r>
              <a:rPr lang="en-CA" sz="2400" dirty="0" smtClean="0"/>
              <a:t>Windsor/Essex County – BANA, Teen Health Centre, Family Dr. </a:t>
            </a:r>
            <a:endParaRPr lang="en-CA"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412776"/>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013176"/>
            <a:ext cx="3810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784576"/>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693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9041321" cy="7386638"/>
          </a:xfrm>
          <a:prstGeom prst="rect">
            <a:avLst/>
          </a:prstGeom>
          <a:noFill/>
        </p:spPr>
        <p:txBody>
          <a:bodyPr wrap="none" rtlCol="0">
            <a:spAutoFit/>
          </a:bodyPr>
          <a:lstStyle/>
          <a:p>
            <a:r>
              <a:rPr lang="en-CA" sz="2400" b="1" u="sng" dirty="0" smtClean="0"/>
              <a:t>DEFINITIONS  </a:t>
            </a:r>
          </a:p>
          <a:p>
            <a:endParaRPr lang="en-CA" dirty="0"/>
          </a:p>
          <a:p>
            <a:r>
              <a:rPr lang="en-CA" sz="2000" b="1" dirty="0" smtClean="0"/>
              <a:t>RESTRICTIVE EATING </a:t>
            </a:r>
            <a:r>
              <a:rPr lang="en-CA" sz="2000" dirty="0" smtClean="0"/>
              <a:t>- a futile, often harmful process of restrictive eating usually</a:t>
            </a:r>
          </a:p>
          <a:p>
            <a:r>
              <a:rPr lang="en-CA" sz="2000" dirty="0" smtClean="0"/>
              <a:t>caused by body dissatisfaction, preoccupation with thinness, and the false </a:t>
            </a:r>
          </a:p>
          <a:p>
            <a:r>
              <a:rPr lang="en-CA" sz="2000" dirty="0" smtClean="0"/>
              <a:t>belief that self-worth is dependent upon body and size   </a:t>
            </a:r>
          </a:p>
          <a:p>
            <a:endParaRPr lang="en-CA" sz="2000" dirty="0"/>
          </a:p>
          <a:p>
            <a:r>
              <a:rPr lang="en-CA" sz="2000" b="1" dirty="0" smtClean="0"/>
              <a:t>DYSFUNCTIONAL EATING </a:t>
            </a:r>
            <a:r>
              <a:rPr lang="en-CA" sz="2000" dirty="0" smtClean="0"/>
              <a:t>- troublesome eating behaviours, such as restrictive </a:t>
            </a:r>
          </a:p>
          <a:p>
            <a:r>
              <a:rPr lang="en-CA" sz="2000" dirty="0" smtClean="0"/>
              <a:t>dieting, bingeing, or purging, which occur less frequently or less severely than</a:t>
            </a:r>
          </a:p>
          <a:p>
            <a:r>
              <a:rPr lang="en-CA" sz="2000" dirty="0" smtClean="0"/>
              <a:t>those required to meet the full criteria for the diagnosis of an eating disorder</a:t>
            </a:r>
          </a:p>
          <a:p>
            <a:endParaRPr lang="en-CA" sz="2000" dirty="0"/>
          </a:p>
          <a:p>
            <a:r>
              <a:rPr lang="en-CA" sz="2000" b="1" dirty="0" smtClean="0"/>
              <a:t>OVER-EXERCISING </a:t>
            </a:r>
            <a:r>
              <a:rPr lang="en-CA" sz="2000" dirty="0" smtClean="0"/>
              <a:t>- exercising compulsively for long periods of time as a way to </a:t>
            </a:r>
          </a:p>
          <a:p>
            <a:r>
              <a:rPr lang="en-CA" sz="2000" dirty="0" smtClean="0"/>
              <a:t>Burn calories from food that has just been eaten</a:t>
            </a:r>
          </a:p>
          <a:p>
            <a:endParaRPr lang="en-CA" sz="2000" dirty="0"/>
          </a:p>
          <a:p>
            <a:r>
              <a:rPr lang="en-CA" sz="2000" b="1" dirty="0" smtClean="0"/>
              <a:t>PURGING </a:t>
            </a:r>
            <a:r>
              <a:rPr lang="en-CA" sz="2000" dirty="0" smtClean="0"/>
              <a:t>- attempts to rid the body of food consumed by engaging in self-induced</a:t>
            </a:r>
          </a:p>
          <a:p>
            <a:r>
              <a:rPr lang="en-CA" sz="2000" dirty="0" smtClean="0"/>
              <a:t>Vomiting, use of laxatives, enemas, diuretics and excessive exercise, skipping </a:t>
            </a:r>
          </a:p>
          <a:p>
            <a:r>
              <a:rPr lang="en-CA" sz="2000" dirty="0" smtClean="0"/>
              <a:t>Meals or dieting</a:t>
            </a:r>
          </a:p>
          <a:p>
            <a:endParaRPr lang="en-CA" sz="2000" dirty="0"/>
          </a:p>
          <a:p>
            <a:r>
              <a:rPr lang="en-CA" sz="2000" b="1" dirty="0" smtClean="0"/>
              <a:t>STEROIDS</a:t>
            </a:r>
            <a:r>
              <a:rPr lang="en-CA" sz="2000" dirty="0" smtClean="0"/>
              <a:t> – there are 2 types of synthetic steroids: anabolic and androgenic</a:t>
            </a:r>
          </a:p>
          <a:p>
            <a:r>
              <a:rPr lang="en-CA" sz="2000" dirty="0" smtClean="0"/>
              <a:t>Anabolic- tissue building   Androgenic – masculinizing effect, even if the user is</a:t>
            </a:r>
          </a:p>
          <a:p>
            <a:r>
              <a:rPr lang="en-CA" sz="2000" dirty="0" smtClean="0"/>
              <a:t>female </a:t>
            </a:r>
          </a:p>
          <a:p>
            <a:r>
              <a:rPr lang="en-CA" dirty="0" smtClean="0"/>
              <a:t>                                                                                               </a:t>
            </a:r>
          </a:p>
          <a:p>
            <a:endParaRPr lang="en-CA" dirty="0"/>
          </a:p>
          <a:p>
            <a:endParaRPr lang="en-CA" dirty="0" smtClean="0"/>
          </a:p>
          <a:p>
            <a:endParaRPr lang="en-CA" dirty="0"/>
          </a:p>
        </p:txBody>
      </p:sp>
    </p:spTree>
    <p:extLst>
      <p:ext uri="{BB962C8B-B14F-4D97-AF65-F5344CB8AC3E}">
        <p14:creationId xmlns:p14="http://schemas.microsoft.com/office/powerpoint/2010/main" val="189280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42723" cy="4154984"/>
          </a:xfrm>
          <a:prstGeom prst="rect">
            <a:avLst/>
          </a:prstGeom>
          <a:noFill/>
        </p:spPr>
        <p:txBody>
          <a:bodyPr wrap="none" rtlCol="0">
            <a:spAutoFit/>
          </a:bodyPr>
          <a:lstStyle/>
          <a:p>
            <a:pPr marL="342900" indent="-342900">
              <a:buFont typeface="Wingdings" pitchFamily="2" charset="2"/>
              <a:buChar char="q"/>
            </a:pPr>
            <a:r>
              <a:rPr lang="en-CA" sz="2400" dirty="0" smtClean="0">
                <a:latin typeface="Britannic Bold" pitchFamily="34" charset="0"/>
              </a:rPr>
              <a:t>Most fashion models are thinner than98% of women</a:t>
            </a:r>
          </a:p>
          <a:p>
            <a:pPr marL="342900" indent="-342900">
              <a:buFont typeface="Wingdings" pitchFamily="2" charset="2"/>
              <a:buChar char="q"/>
            </a:pPr>
            <a:endParaRPr lang="en-CA" sz="2400" dirty="0" smtClean="0">
              <a:latin typeface="Britannic Bold" pitchFamily="34" charset="0"/>
            </a:endParaRPr>
          </a:p>
          <a:p>
            <a:pPr marL="342900" indent="-342900">
              <a:buFont typeface="Wingdings" pitchFamily="2" charset="2"/>
              <a:buChar char="q"/>
            </a:pPr>
            <a:r>
              <a:rPr lang="en-CA" sz="2400" dirty="0" smtClean="0">
                <a:latin typeface="Britannic Bold" pitchFamily="34" charset="0"/>
              </a:rPr>
              <a:t>8% of women have an hourglass body type</a:t>
            </a:r>
          </a:p>
          <a:p>
            <a:pPr marL="342900" indent="-342900">
              <a:buFont typeface="Wingdings" pitchFamily="2" charset="2"/>
              <a:buChar char="q"/>
            </a:pPr>
            <a:endParaRPr lang="en-CA" sz="2400" dirty="0" smtClean="0">
              <a:latin typeface="Britannic Bold" pitchFamily="34" charset="0"/>
            </a:endParaRPr>
          </a:p>
          <a:p>
            <a:pPr marL="342900" indent="-342900">
              <a:buFont typeface="Wingdings" pitchFamily="2" charset="2"/>
              <a:buChar char="q"/>
            </a:pPr>
            <a:r>
              <a:rPr lang="en-CA" sz="2400" dirty="0" smtClean="0">
                <a:latin typeface="Britannic Bold" pitchFamily="34" charset="0"/>
              </a:rPr>
              <a:t> a psychological study found in 1995 that 3 minutes spent</a:t>
            </a:r>
          </a:p>
          <a:p>
            <a:r>
              <a:rPr lang="en-CA" sz="2400" dirty="0" smtClean="0">
                <a:latin typeface="Britannic Bold" pitchFamily="34" charset="0"/>
              </a:rPr>
              <a:t> looking at fashion magazines caused 70% of women to feel </a:t>
            </a:r>
          </a:p>
          <a:p>
            <a:r>
              <a:rPr lang="en-CA" sz="2400" dirty="0" smtClean="0">
                <a:latin typeface="Britannic Bold" pitchFamily="34" charset="0"/>
              </a:rPr>
              <a:t>depressed, guilty &amp; ashamed  </a:t>
            </a:r>
          </a:p>
          <a:p>
            <a:endParaRPr lang="en-CA" sz="2400" dirty="0" smtClean="0">
              <a:latin typeface="Britannic Bold" pitchFamily="34" charset="0"/>
            </a:endParaRPr>
          </a:p>
          <a:p>
            <a:pPr marL="342900" indent="-342900">
              <a:buFont typeface="Wingdings" pitchFamily="2" charset="2"/>
              <a:buChar char="q"/>
            </a:pPr>
            <a:r>
              <a:rPr lang="en-CA" sz="2400" dirty="0" smtClean="0">
                <a:latin typeface="Britannic Bold" pitchFamily="34" charset="0"/>
              </a:rPr>
              <a:t>Frequent readers of women's magazines were more likely</a:t>
            </a:r>
          </a:p>
          <a:p>
            <a:r>
              <a:rPr lang="en-CA" sz="2400" dirty="0" smtClean="0">
                <a:latin typeface="Britannic Bold" pitchFamily="34" charset="0"/>
              </a:rPr>
              <a:t> to have Dieted or exercised to lose weight</a:t>
            </a:r>
          </a:p>
          <a:p>
            <a:endParaRPr lang="en-CA" sz="2400" dirty="0" smtClean="0">
              <a:latin typeface="Britannic Bol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816" y="4005064"/>
            <a:ext cx="4680520" cy="268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09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98971"/>
            <a:ext cx="7920880" cy="3785652"/>
          </a:xfrm>
          <a:prstGeom prst="rect">
            <a:avLst/>
          </a:prstGeom>
        </p:spPr>
        <p:txBody>
          <a:bodyPr wrap="square">
            <a:spAutoFit/>
          </a:bodyPr>
          <a:lstStyle/>
          <a:p>
            <a:pPr marL="342900" indent="-342900">
              <a:buFont typeface="Wingdings" pitchFamily="2" charset="2"/>
              <a:buChar char="q"/>
            </a:pPr>
            <a:r>
              <a:rPr lang="en-CA" sz="2000" dirty="0">
                <a:latin typeface="Britannic Bold" pitchFamily="34" charset="0"/>
              </a:rPr>
              <a:t>Males are at a higher risk of developing eating disorders if</a:t>
            </a:r>
          </a:p>
          <a:p>
            <a:r>
              <a:rPr lang="en-CA" sz="2000" dirty="0">
                <a:latin typeface="Britannic Bold" pitchFamily="34" charset="0"/>
              </a:rPr>
              <a:t> they participate in sports with a weight restriction </a:t>
            </a:r>
          </a:p>
          <a:p>
            <a:endParaRPr lang="en-CA" sz="2000" dirty="0">
              <a:latin typeface="Britannic Bold" pitchFamily="34" charset="0"/>
            </a:endParaRPr>
          </a:p>
          <a:p>
            <a:pPr marL="342900" indent="-342900">
              <a:buFont typeface="Wingdings" pitchFamily="2" charset="2"/>
              <a:buChar char="q"/>
            </a:pPr>
            <a:r>
              <a:rPr lang="en-CA" sz="2000" dirty="0">
                <a:latin typeface="Britannic Bold" pitchFamily="34" charset="0"/>
              </a:rPr>
              <a:t>The models in magazines are airbrushed, clipped, and touched up</a:t>
            </a:r>
          </a:p>
          <a:p>
            <a:pPr marL="342900" indent="-342900">
              <a:buFont typeface="Wingdings" pitchFamily="2" charset="2"/>
              <a:buChar char="q"/>
            </a:pPr>
            <a:endParaRPr lang="en-CA" sz="2000" dirty="0">
              <a:latin typeface="Britannic Bold" pitchFamily="34" charset="0"/>
            </a:endParaRPr>
          </a:p>
          <a:p>
            <a:pPr marL="342900" indent="-342900">
              <a:buFont typeface="Wingdings" pitchFamily="2" charset="2"/>
              <a:buChar char="q"/>
            </a:pPr>
            <a:r>
              <a:rPr lang="en-CA" sz="2000" dirty="0">
                <a:latin typeface="Britannic Bold" pitchFamily="34" charset="0"/>
              </a:rPr>
              <a:t>1 in 4 college-aged women has an eating disorder</a:t>
            </a:r>
          </a:p>
          <a:p>
            <a:pPr marL="342900" indent="-342900">
              <a:buFont typeface="Wingdings" pitchFamily="2" charset="2"/>
              <a:buChar char="q"/>
            </a:pPr>
            <a:endParaRPr lang="en-CA" sz="2000" dirty="0">
              <a:latin typeface="Britannic Bold" pitchFamily="34" charset="0"/>
            </a:endParaRPr>
          </a:p>
          <a:p>
            <a:pPr marL="342900" indent="-342900">
              <a:buFont typeface="Wingdings" pitchFamily="2" charset="2"/>
              <a:buChar char="q"/>
            </a:pPr>
            <a:r>
              <a:rPr lang="en-CA" sz="2000" dirty="0">
                <a:latin typeface="Britannic Bold" pitchFamily="34" charset="0"/>
              </a:rPr>
              <a:t>Society’s image of a “perfect women” changes over </a:t>
            </a:r>
            <a:r>
              <a:rPr lang="en-CA" sz="2000" dirty="0" smtClean="0">
                <a:latin typeface="Britannic Bold" pitchFamily="34" charset="0"/>
              </a:rPr>
              <a:t>time</a:t>
            </a:r>
          </a:p>
          <a:p>
            <a:endParaRPr lang="en-CA" sz="2000" dirty="0">
              <a:latin typeface="Britannic Bold" pitchFamily="34" charset="0"/>
            </a:endParaRPr>
          </a:p>
          <a:p>
            <a:pPr marL="342900" indent="-342900">
              <a:buFont typeface="Wingdings" pitchFamily="2" charset="2"/>
              <a:buChar char="q"/>
            </a:pPr>
            <a:r>
              <a:rPr lang="en-CA" sz="2000" dirty="0">
                <a:latin typeface="Britannic Bold" pitchFamily="34" charset="0"/>
              </a:rPr>
              <a:t>Marilyn Monroe wore a size 12… compared with today’s models she </a:t>
            </a:r>
            <a:r>
              <a:rPr lang="en-CA" sz="2000" dirty="0" smtClean="0">
                <a:latin typeface="Britannic Bold" pitchFamily="34" charset="0"/>
              </a:rPr>
              <a:t>would </a:t>
            </a:r>
            <a:r>
              <a:rPr lang="en-CA" sz="2000" dirty="0">
                <a:latin typeface="Britannic Bold" pitchFamily="34" charset="0"/>
              </a:rPr>
              <a:t>be considered overweight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933056"/>
            <a:ext cx="2304256" cy="275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0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 calcmode="lin" valueType="num">
                                      <p:cBhvr additive="base">
                                        <p:cTn id="33" dur="500" fill="hold"/>
                                        <p:tgtEl>
                                          <p:spTgt spid="3075"/>
                                        </p:tgtEl>
                                        <p:attrNameLst>
                                          <p:attrName>ppt_x</p:attrName>
                                        </p:attrNameLst>
                                      </p:cBhvr>
                                      <p:tavLst>
                                        <p:tav tm="0">
                                          <p:val>
                                            <p:strVal val="#ppt_x"/>
                                          </p:val>
                                        </p:tav>
                                        <p:tav tm="100000">
                                          <p:val>
                                            <p:strVal val="#ppt_x"/>
                                          </p:val>
                                        </p:tav>
                                      </p:tavLst>
                                    </p:anim>
                                    <p:anim calcmode="lin" valueType="num">
                                      <p:cBhvr additive="base">
                                        <p:cTn id="3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772" y="980728"/>
            <a:ext cx="28111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68760"/>
            <a:ext cx="266429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0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8784976" cy="4524315"/>
          </a:xfrm>
          <a:prstGeom prst="rect">
            <a:avLst/>
          </a:prstGeom>
          <a:noFill/>
        </p:spPr>
        <p:txBody>
          <a:bodyPr wrap="square" rtlCol="0">
            <a:spAutoFit/>
          </a:bodyPr>
          <a:lstStyle/>
          <a:p>
            <a:r>
              <a:rPr lang="en-CA" sz="2400" b="1" u="sng" dirty="0" smtClean="0">
                <a:latin typeface="+mj-lt"/>
              </a:rPr>
              <a:t>AVERAGE WOMEN’S PROPORTIONS VS. BARBIE’S PROPORTIONS</a:t>
            </a:r>
          </a:p>
          <a:p>
            <a:endParaRPr lang="en-CA" sz="2400" dirty="0">
              <a:latin typeface="+mj-lt"/>
            </a:endParaRPr>
          </a:p>
          <a:p>
            <a:r>
              <a:rPr lang="en-CA" sz="2400" dirty="0" smtClean="0">
                <a:latin typeface="+mj-lt"/>
              </a:rPr>
              <a:t>HEIGHT 	5’4			6’</a:t>
            </a:r>
          </a:p>
          <a:p>
            <a:r>
              <a:rPr lang="en-CA" sz="2400" dirty="0" smtClean="0">
                <a:latin typeface="+mj-lt"/>
              </a:rPr>
              <a:t>WEIGHT	145LBS	        101LBS</a:t>
            </a:r>
          </a:p>
          <a:p>
            <a:r>
              <a:rPr lang="en-CA" sz="2400" dirty="0" smtClean="0">
                <a:latin typeface="+mj-lt"/>
              </a:rPr>
              <a:t>DRESS SIZE	  14			  4</a:t>
            </a:r>
          </a:p>
          <a:p>
            <a:r>
              <a:rPr lang="en-CA" sz="2400" dirty="0" smtClean="0">
                <a:latin typeface="+mj-lt"/>
              </a:rPr>
              <a:t>BUST SIZE	  36			 39</a:t>
            </a:r>
          </a:p>
          <a:p>
            <a:r>
              <a:rPr lang="en-CA" sz="2400" dirty="0" smtClean="0">
                <a:latin typeface="+mj-lt"/>
              </a:rPr>
              <a:t>WAIST SIZE	  39			 19</a:t>
            </a:r>
          </a:p>
          <a:p>
            <a:r>
              <a:rPr lang="en-CA" sz="2400" dirty="0" smtClean="0">
                <a:latin typeface="+mj-lt"/>
              </a:rPr>
              <a:t>HIP SIZE	  42			 33	</a:t>
            </a:r>
          </a:p>
          <a:p>
            <a:endParaRPr lang="en-CA" sz="2400" dirty="0">
              <a:latin typeface="+mj-lt"/>
            </a:endParaRPr>
          </a:p>
          <a:p>
            <a:endParaRPr lang="en-CA" sz="2400" dirty="0" smtClean="0">
              <a:latin typeface="+mj-lt"/>
            </a:endParaRPr>
          </a:p>
          <a:p>
            <a:pPr marL="342900" indent="-342900">
              <a:buFont typeface="Wingdings" pitchFamily="2" charset="2"/>
              <a:buChar char="§"/>
            </a:pPr>
            <a:r>
              <a:rPr lang="en-CA" sz="2400" dirty="0" smtClean="0">
                <a:latin typeface="+mj-lt"/>
              </a:rPr>
              <a:t>If Barbie were a real women she wouldn’t be able to stand up! She’d have to walk on all fours!	</a:t>
            </a:r>
            <a:endParaRPr lang="en-CA" sz="24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361896"/>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09120"/>
            <a:ext cx="18478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9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 calcmode="lin" valueType="num">
                                      <p:cBhvr additive="base">
                                        <p:cTn id="37" dur="500" fill="hold"/>
                                        <p:tgtEl>
                                          <p:spTgt spid="5122"/>
                                        </p:tgtEl>
                                        <p:attrNameLst>
                                          <p:attrName>ppt_x</p:attrName>
                                        </p:attrNameLst>
                                      </p:cBhvr>
                                      <p:tavLst>
                                        <p:tav tm="0">
                                          <p:val>
                                            <p:strVal val="#ppt_x"/>
                                          </p:val>
                                        </p:tav>
                                        <p:tav tm="100000">
                                          <p:val>
                                            <p:strVal val="#ppt_x"/>
                                          </p:val>
                                        </p:tav>
                                      </p:tavLst>
                                    </p:anim>
                                    <p:anim calcmode="lin" valueType="num">
                                      <p:cBhvr additive="base">
                                        <p:cTn id="3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3"/>
                                        </p:tgtEl>
                                        <p:attrNameLst>
                                          <p:attrName>style.visibility</p:attrName>
                                        </p:attrNameLst>
                                      </p:cBhvr>
                                      <p:to>
                                        <p:strVal val="visible"/>
                                      </p:to>
                                    </p:set>
                                    <p:anim calcmode="lin" valueType="num">
                                      <p:cBhvr additive="base">
                                        <p:cTn id="49" dur="500" fill="hold"/>
                                        <p:tgtEl>
                                          <p:spTgt spid="5123"/>
                                        </p:tgtEl>
                                        <p:attrNameLst>
                                          <p:attrName>ppt_x</p:attrName>
                                        </p:attrNameLst>
                                      </p:cBhvr>
                                      <p:tavLst>
                                        <p:tav tm="0">
                                          <p:val>
                                            <p:strVal val="#ppt_x"/>
                                          </p:val>
                                        </p:tav>
                                        <p:tav tm="100000">
                                          <p:val>
                                            <p:strVal val="#ppt_x"/>
                                          </p:val>
                                        </p:tav>
                                      </p:tavLst>
                                    </p:anim>
                                    <p:anim calcmode="lin" valueType="num">
                                      <p:cBhvr additive="base">
                                        <p:cTn id="5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394862" cy="5262979"/>
          </a:xfrm>
          <a:prstGeom prst="rect">
            <a:avLst/>
          </a:prstGeom>
          <a:noFill/>
        </p:spPr>
        <p:txBody>
          <a:bodyPr wrap="none" rtlCol="0">
            <a:spAutoFit/>
          </a:bodyPr>
          <a:lstStyle/>
          <a:p>
            <a:r>
              <a:rPr lang="en-CA" sz="2400" b="1" u="sng" dirty="0" smtClean="0">
                <a:latin typeface="+mj-lt"/>
              </a:rPr>
              <a:t>FACTORS AFFECTING BODY IMAGE</a:t>
            </a:r>
          </a:p>
          <a:p>
            <a:endParaRPr lang="en-CA" sz="2400" b="1" u="sng" dirty="0" smtClean="0">
              <a:latin typeface="+mj-lt"/>
            </a:endParaRPr>
          </a:p>
          <a:p>
            <a:pPr marL="342900" indent="-342900">
              <a:buFont typeface="Wingdings" pitchFamily="2" charset="2"/>
              <a:buChar char="ü"/>
            </a:pPr>
            <a:r>
              <a:rPr lang="en-CA" sz="2400" b="1" dirty="0" smtClean="0">
                <a:latin typeface="+mj-lt"/>
              </a:rPr>
              <a:t>MEDIA</a:t>
            </a:r>
          </a:p>
          <a:p>
            <a:pPr marL="342900" indent="-342900">
              <a:buFontTx/>
              <a:buChar char="-"/>
            </a:pPr>
            <a:r>
              <a:rPr lang="en-CA" sz="2400" dirty="0" smtClean="0">
                <a:latin typeface="+mj-lt"/>
              </a:rPr>
              <a:t>Soap operas, billboards, advertisements, movies, TV, music </a:t>
            </a:r>
          </a:p>
          <a:p>
            <a:pPr marL="342900" indent="-342900">
              <a:buFontTx/>
              <a:buChar char="-"/>
            </a:pPr>
            <a:r>
              <a:rPr lang="en-CA" sz="2400" dirty="0" smtClean="0">
                <a:latin typeface="+mj-lt"/>
              </a:rPr>
              <a:t>Videos, magazines, beauty contests, fashion shows etc.</a:t>
            </a:r>
          </a:p>
          <a:p>
            <a:pPr marL="342900" indent="-342900">
              <a:buFontTx/>
              <a:buChar char="-"/>
            </a:pPr>
            <a:endParaRPr lang="en-CA" sz="2400" dirty="0">
              <a:latin typeface="+mj-lt"/>
            </a:endParaRPr>
          </a:p>
          <a:p>
            <a:pPr marL="342900" indent="-342900">
              <a:buFont typeface="Wingdings" pitchFamily="2" charset="2"/>
              <a:buChar char="ü"/>
            </a:pPr>
            <a:r>
              <a:rPr lang="en-CA" sz="2400" b="1" dirty="0" smtClean="0">
                <a:latin typeface="+mj-lt"/>
              </a:rPr>
              <a:t>FAMILY</a:t>
            </a:r>
          </a:p>
          <a:p>
            <a:r>
              <a:rPr lang="en-CA" sz="2400" dirty="0" smtClean="0">
                <a:latin typeface="+mj-lt"/>
              </a:rPr>
              <a:t>- their eating habits, body image, activity patterns, attitudes</a:t>
            </a:r>
          </a:p>
          <a:p>
            <a:r>
              <a:rPr lang="en-CA" sz="2400" dirty="0" smtClean="0">
                <a:latin typeface="+mj-lt"/>
              </a:rPr>
              <a:t>towards food, comments on appearance etc.</a:t>
            </a:r>
          </a:p>
          <a:p>
            <a:endParaRPr lang="en-CA" sz="2400" dirty="0">
              <a:latin typeface="+mj-lt"/>
            </a:endParaRPr>
          </a:p>
          <a:p>
            <a:pPr marL="342900" indent="-342900">
              <a:buFont typeface="Wingdings" pitchFamily="2" charset="2"/>
              <a:buChar char="ü"/>
            </a:pPr>
            <a:r>
              <a:rPr lang="en-CA" sz="2400" b="1" dirty="0" smtClean="0">
                <a:latin typeface="+mj-lt"/>
              </a:rPr>
              <a:t>FRIENDS</a:t>
            </a:r>
          </a:p>
          <a:p>
            <a:pPr marL="342900" indent="-342900">
              <a:buFontTx/>
              <a:buChar char="-"/>
            </a:pPr>
            <a:r>
              <a:rPr lang="en-CA" sz="2400" dirty="0" smtClean="0">
                <a:latin typeface="+mj-lt"/>
              </a:rPr>
              <a:t>Peers reinforce each other’s beliefs about the ideal body,</a:t>
            </a:r>
          </a:p>
          <a:p>
            <a:pPr marL="342900" indent="-342900">
              <a:buFontTx/>
              <a:buChar char="-"/>
            </a:pPr>
            <a:r>
              <a:rPr lang="en-CA" sz="2400" dirty="0" smtClean="0">
                <a:latin typeface="+mj-lt"/>
              </a:rPr>
              <a:t> teens feel a need to conform</a:t>
            </a:r>
          </a:p>
          <a:p>
            <a:pPr marL="342900" indent="-342900">
              <a:buFontTx/>
              <a:buChar char="-"/>
            </a:pPr>
            <a:endParaRPr lang="en-CA" sz="2400" dirty="0">
              <a:latin typeface="+mj-lt"/>
            </a:endParaRPr>
          </a:p>
        </p:txBody>
      </p:sp>
    </p:spTree>
    <p:extLst>
      <p:ext uri="{BB962C8B-B14F-4D97-AF65-F5344CB8AC3E}">
        <p14:creationId xmlns:p14="http://schemas.microsoft.com/office/powerpoint/2010/main" val="36960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additive="base">
                                        <p:cTn id="3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 calcmode="lin" valueType="num">
                                      <p:cBhvr additive="base">
                                        <p:cTn id="4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807</TotalTime>
  <Words>2825</Words>
  <Application>Microsoft Office PowerPoint</Application>
  <PresentationFormat>On-screen Show (4:3)</PresentationFormat>
  <Paragraphs>449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beth</dc:creator>
  <cp:lastModifiedBy>mary beth</cp:lastModifiedBy>
  <cp:revision>59</cp:revision>
  <dcterms:created xsi:type="dcterms:W3CDTF">2011-03-01T21:43:55Z</dcterms:created>
  <dcterms:modified xsi:type="dcterms:W3CDTF">2011-03-11T18:00:09Z</dcterms:modified>
</cp:coreProperties>
</file>